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67" r:id="rId3"/>
    <p:sldId id="268" r:id="rId4"/>
    <p:sldId id="262" r:id="rId5"/>
    <p:sldId id="263" r:id="rId6"/>
    <p:sldId id="266" r:id="rId7"/>
    <p:sldId id="265" r:id="rId8"/>
    <p:sldId id="257" r:id="rId9"/>
    <p:sldId id="259" r:id="rId10"/>
    <p:sldId id="260" r:id="rId11"/>
    <p:sldId id="261"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l Nino" id="{B732F1CB-A537-974A-BC48-4F6CC55E4094}">
          <p14:sldIdLst>
            <p14:sldId id="256"/>
            <p14:sldId id="267"/>
            <p14:sldId id="268"/>
            <p14:sldId id="262"/>
            <p14:sldId id="263"/>
            <p14:sldId id="266"/>
          </p14:sldIdLst>
        </p14:section>
        <p14:section name="Extras" id="{ED5E251A-3965-1944-B11B-0D837890BEAF}">
          <p14:sldIdLst>
            <p14:sldId id="265"/>
            <p14:sldId id="257"/>
            <p14:sldId id="259"/>
            <p14:sldId id="260"/>
            <p14:sldId id="26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1" d="100"/>
          <a:sy n="81" d="100"/>
        </p:scale>
        <p:origin x="-12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672258-EEE2-064B-9D8E-2B0319429850}" type="datetimeFigureOut">
              <a:rPr lang="en-US" smtClean="0"/>
              <a:t>3/30/16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E491A7-E3F0-7042-B1CA-51E21B17DD07}" type="slidenum">
              <a:rPr lang="en-US" smtClean="0"/>
              <a:t>‹#›</a:t>
            </a:fld>
            <a:endParaRPr lang="en-US"/>
          </a:p>
        </p:txBody>
      </p:sp>
    </p:spTree>
    <p:extLst>
      <p:ext uri="{BB962C8B-B14F-4D97-AF65-F5344CB8AC3E}">
        <p14:creationId xmlns:p14="http://schemas.microsoft.com/office/powerpoint/2010/main" val="9976798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Despite El Nino’s tendency to bring snowier-than-average</a:t>
            </a:r>
            <a:r>
              <a:rPr lang="en-US" baseline="0" dirty="0" smtClean="0"/>
              <a:t> winters to the East Coast, above-average temperature sled to below-average snowfall for most of the region.  While the current El Nino is on track to be one of the strongest on record, please note that each El Nino is different.</a:t>
            </a:r>
            <a:endParaRPr lang="en-US" dirty="0"/>
          </a:p>
        </p:txBody>
      </p:sp>
      <p:sp>
        <p:nvSpPr>
          <p:cNvPr id="4" name="Slide Number Placeholder 3"/>
          <p:cNvSpPr>
            <a:spLocks noGrp="1"/>
          </p:cNvSpPr>
          <p:nvPr>
            <p:ph type="sldNum" sz="quarter" idx="10"/>
          </p:nvPr>
        </p:nvSpPr>
        <p:spPr/>
        <p:txBody>
          <a:bodyPr/>
          <a:lstStyle/>
          <a:p>
            <a:fld id="{BFE491A7-E3F0-7042-B1CA-51E21B17DD07}" type="slidenum">
              <a:rPr lang="en-US" smtClean="0"/>
              <a:t>4</a:t>
            </a:fld>
            <a:endParaRPr lang="en-US"/>
          </a:p>
        </p:txBody>
      </p:sp>
    </p:spTree>
    <p:extLst>
      <p:ext uri="{BB962C8B-B14F-4D97-AF65-F5344CB8AC3E}">
        <p14:creationId xmlns:p14="http://schemas.microsoft.com/office/powerpoint/2010/main" val="2091713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491A7-E3F0-7042-B1CA-51E21B17DD07}" type="slidenum">
              <a:rPr lang="en-US" smtClean="0"/>
              <a:t>5</a:t>
            </a:fld>
            <a:endParaRPr lang="en-US"/>
          </a:p>
        </p:txBody>
      </p:sp>
    </p:spTree>
    <p:extLst>
      <p:ext uri="{BB962C8B-B14F-4D97-AF65-F5344CB8AC3E}">
        <p14:creationId xmlns:p14="http://schemas.microsoft.com/office/powerpoint/2010/main" val="1534465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a:t>
            </a:r>
            <a:r>
              <a:rPr lang="en-US" dirty="0" smtClean="0">
                <a:solidFill>
                  <a:srgbClr val="FF0000"/>
                </a:solidFill>
              </a:rPr>
              <a:t>Red</a:t>
            </a:r>
            <a:r>
              <a:rPr lang="en-US" dirty="0" smtClean="0"/>
              <a:t> to color the warm areas</a:t>
            </a:r>
          </a:p>
          <a:p>
            <a:r>
              <a:rPr lang="en-US" dirty="0" smtClean="0"/>
              <a:t>Use Blue to color the cool areas</a:t>
            </a:r>
          </a:p>
          <a:p>
            <a:r>
              <a:rPr lang="en-US" dirty="0" smtClean="0"/>
              <a:t>Use Yellow to color the wet areas.</a:t>
            </a:r>
          </a:p>
          <a:p>
            <a:r>
              <a:rPr lang="en-US" dirty="0" smtClean="0"/>
              <a:t>Use your pencil to draw the Pacific</a:t>
            </a:r>
            <a:r>
              <a:rPr lang="en-US" baseline="0" dirty="0" smtClean="0"/>
              <a:t> Jet Stream and Polar Jet Stream and label each using the proper name.</a:t>
            </a:r>
            <a:endParaRPr lang="en-US" dirty="0"/>
          </a:p>
        </p:txBody>
      </p:sp>
      <p:sp>
        <p:nvSpPr>
          <p:cNvPr id="4" name="Slide Number Placeholder 3"/>
          <p:cNvSpPr>
            <a:spLocks noGrp="1"/>
          </p:cNvSpPr>
          <p:nvPr>
            <p:ph type="sldNum" sz="quarter" idx="10"/>
          </p:nvPr>
        </p:nvSpPr>
        <p:spPr/>
        <p:txBody>
          <a:bodyPr/>
          <a:lstStyle/>
          <a:p>
            <a:fld id="{BFE491A7-E3F0-7042-B1CA-51E21B17DD07}" type="slidenum">
              <a:rPr lang="en-US" smtClean="0"/>
              <a:t>7</a:t>
            </a:fld>
            <a:endParaRPr lang="en-US"/>
          </a:p>
        </p:txBody>
      </p:sp>
    </p:spTree>
    <p:extLst>
      <p:ext uri="{BB962C8B-B14F-4D97-AF65-F5344CB8AC3E}">
        <p14:creationId xmlns:p14="http://schemas.microsoft.com/office/powerpoint/2010/main" val="1376062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El Niño is expected to affect seasonal climate across the United States during the upcoming months. There are increased chances that Mar-May will be wetter than usual across the southern U.S. and drier than usual over the Midwest and Pacific Northwest. Warmth is favored across the North and West, with cool conditions favored in the south-central U.S.</a:t>
            </a:r>
            <a:endParaRPr lang="en-US" sz="1200" dirty="0"/>
          </a:p>
        </p:txBody>
      </p:sp>
      <p:sp>
        <p:nvSpPr>
          <p:cNvPr id="4" name="Slide Number Placeholder 3"/>
          <p:cNvSpPr>
            <a:spLocks noGrp="1"/>
          </p:cNvSpPr>
          <p:nvPr>
            <p:ph type="sldNum" sz="quarter" idx="10"/>
          </p:nvPr>
        </p:nvSpPr>
        <p:spPr/>
        <p:txBody>
          <a:bodyPr/>
          <a:lstStyle/>
          <a:p>
            <a:fld id="{BFE491A7-E3F0-7042-B1CA-51E21B17DD07}" type="slidenum">
              <a:rPr lang="en-US" smtClean="0"/>
              <a:t>8</a:t>
            </a:fld>
            <a:endParaRPr lang="en-US"/>
          </a:p>
        </p:txBody>
      </p:sp>
    </p:spTree>
    <p:extLst>
      <p:ext uri="{BB962C8B-B14F-4D97-AF65-F5344CB8AC3E}">
        <p14:creationId xmlns:p14="http://schemas.microsoft.com/office/powerpoint/2010/main" val="1647438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Several</a:t>
            </a:r>
            <a:r>
              <a:rPr lang="en-US" baseline="0" dirty="0" smtClean="0"/>
              <a:t> research studies have noted an increased frequency of East Coast storms during El Nino winters.  These storms, known as nor’easters, have a number of coastal impacts, ranging from beach erosion and high winds to heavy snowfall and precipitation.  Storms that follow a classic nor’easter track from south of Cape Hatteras along the East Coast are the main contributor to this increase.  </a:t>
            </a:r>
          </a:p>
          <a:p>
            <a:r>
              <a:rPr lang="en-US" baseline="0" dirty="0" smtClean="0"/>
              <a:t>Significant snow storms such as </a:t>
            </a:r>
          </a:p>
          <a:p>
            <a:r>
              <a:rPr lang="en-US" baseline="0" dirty="0" smtClean="0"/>
              <a:t>-blizzard of </a:t>
            </a:r>
            <a:r>
              <a:rPr lang="uk-UA" baseline="0" dirty="0" smtClean="0"/>
              <a:t>’</a:t>
            </a:r>
            <a:r>
              <a:rPr lang="en-US" baseline="0" dirty="0" smtClean="0"/>
              <a:t>58</a:t>
            </a:r>
          </a:p>
          <a:p>
            <a:r>
              <a:rPr lang="en-US" baseline="0" dirty="0" smtClean="0"/>
              <a:t>-A second blizzard in March 1958</a:t>
            </a:r>
          </a:p>
          <a:p>
            <a:r>
              <a:rPr lang="en-US" baseline="0" dirty="0" smtClean="0"/>
              <a:t>-February 2003 Presidents’ Day Storm</a:t>
            </a:r>
          </a:p>
          <a:p>
            <a:r>
              <a:rPr lang="en-US" baseline="0" dirty="0" smtClean="0"/>
              <a:t>- “Perfect Storm” in October 1991 brought 15 to 30 foot waves to coastal New England</a:t>
            </a:r>
          </a:p>
        </p:txBody>
      </p:sp>
      <p:sp>
        <p:nvSpPr>
          <p:cNvPr id="4" name="Slide Number Placeholder 3"/>
          <p:cNvSpPr>
            <a:spLocks noGrp="1"/>
          </p:cNvSpPr>
          <p:nvPr>
            <p:ph type="sldNum" sz="quarter" idx="10"/>
          </p:nvPr>
        </p:nvSpPr>
        <p:spPr/>
        <p:txBody>
          <a:bodyPr/>
          <a:lstStyle/>
          <a:p>
            <a:fld id="{BFE491A7-E3F0-7042-B1CA-51E21B17DD07}" type="slidenum">
              <a:rPr lang="en-US" smtClean="0"/>
              <a:t>9</a:t>
            </a:fld>
            <a:endParaRPr lang="en-US"/>
          </a:p>
        </p:txBody>
      </p:sp>
    </p:spTree>
    <p:extLst>
      <p:ext uri="{BB962C8B-B14F-4D97-AF65-F5344CB8AC3E}">
        <p14:creationId xmlns:p14="http://schemas.microsoft.com/office/powerpoint/2010/main" val="3658923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Snowfall along the Northeast</a:t>
            </a:r>
            <a:r>
              <a:rPr lang="en-US" baseline="0" dirty="0" smtClean="0"/>
              <a:t> coast is typically above average during El Nino winters.  Since 1950, six of the least snowy winters on record at Buffalo have occurred during El </a:t>
            </a:r>
            <a:r>
              <a:rPr lang="en-US" baseline="0" dirty="0" err="1" smtClean="0"/>
              <a:t>Ninos</a:t>
            </a:r>
            <a:r>
              <a:rPr lang="en-US" baseline="0" dirty="0" smtClean="0"/>
              <a:t>.  Typically, in regions closer to the coast, December through February snowfall is as much as 6 inches greater during such winters.  In Washington, DC, eight of the ten greatest 2-day snowfalls since 1950 have occurred during El </a:t>
            </a:r>
            <a:r>
              <a:rPr lang="en-US" baseline="0" dirty="0" err="1" smtClean="0"/>
              <a:t>Ninos</a:t>
            </a:r>
            <a:r>
              <a:rPr lang="en-US" baseline="0" dirty="0" smtClean="0"/>
              <a:t>.</a:t>
            </a:r>
          </a:p>
        </p:txBody>
      </p:sp>
      <p:sp>
        <p:nvSpPr>
          <p:cNvPr id="4" name="Slide Number Placeholder 3"/>
          <p:cNvSpPr>
            <a:spLocks noGrp="1"/>
          </p:cNvSpPr>
          <p:nvPr>
            <p:ph type="sldNum" sz="quarter" idx="10"/>
          </p:nvPr>
        </p:nvSpPr>
        <p:spPr/>
        <p:txBody>
          <a:bodyPr/>
          <a:lstStyle/>
          <a:p>
            <a:fld id="{BFE491A7-E3F0-7042-B1CA-51E21B17DD07}" type="slidenum">
              <a:rPr lang="en-US" smtClean="0"/>
              <a:t>10</a:t>
            </a:fld>
            <a:endParaRPr lang="en-US"/>
          </a:p>
        </p:txBody>
      </p:sp>
    </p:spTree>
    <p:extLst>
      <p:ext uri="{BB962C8B-B14F-4D97-AF65-F5344CB8AC3E}">
        <p14:creationId xmlns:p14="http://schemas.microsoft.com/office/powerpoint/2010/main" val="180304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Across a broad</a:t>
            </a:r>
            <a:r>
              <a:rPr lang="en-US" baseline="0" dirty="0" smtClean="0"/>
              <a:t> swath of the Southeast, El Nino winter temperature average 1 to 2 degrees cooler than those that do not experience El Nino conditions.  Therefore, heating degree day accumulations tend to be higher during El Nino winters.</a:t>
            </a:r>
            <a:endParaRPr lang="en-US" dirty="0"/>
          </a:p>
        </p:txBody>
      </p:sp>
      <p:sp>
        <p:nvSpPr>
          <p:cNvPr id="4" name="Slide Number Placeholder 3"/>
          <p:cNvSpPr>
            <a:spLocks noGrp="1"/>
          </p:cNvSpPr>
          <p:nvPr>
            <p:ph type="sldNum" sz="quarter" idx="10"/>
          </p:nvPr>
        </p:nvSpPr>
        <p:spPr/>
        <p:txBody>
          <a:bodyPr/>
          <a:lstStyle/>
          <a:p>
            <a:fld id="{BFE491A7-E3F0-7042-B1CA-51E21B17DD07}" type="slidenum">
              <a:rPr lang="en-US" smtClean="0"/>
              <a:t>11</a:t>
            </a:fld>
            <a:endParaRPr lang="en-US"/>
          </a:p>
        </p:txBody>
      </p:sp>
    </p:spTree>
    <p:extLst>
      <p:ext uri="{BB962C8B-B14F-4D97-AF65-F5344CB8AC3E}">
        <p14:creationId xmlns:p14="http://schemas.microsoft.com/office/powerpoint/2010/main" val="827931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906BC5-F8F4-2B40-9FA0-72EDCA542B24}" type="datetimeFigureOut">
              <a:rPr lang="en-US" smtClean="0"/>
              <a:t>3/30/16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B14F0-08A5-3F4E-9CCC-0B393650BDBC}" type="slidenum">
              <a:rPr lang="en-US" smtClean="0"/>
              <a:t>‹#›</a:t>
            </a:fld>
            <a:endParaRPr lang="en-US"/>
          </a:p>
        </p:txBody>
      </p:sp>
    </p:spTree>
    <p:extLst>
      <p:ext uri="{BB962C8B-B14F-4D97-AF65-F5344CB8AC3E}">
        <p14:creationId xmlns:p14="http://schemas.microsoft.com/office/powerpoint/2010/main" val="3460829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906BC5-F8F4-2B40-9FA0-72EDCA542B24}" type="datetimeFigureOut">
              <a:rPr lang="en-US" smtClean="0"/>
              <a:t>3/30/16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B14F0-08A5-3F4E-9CCC-0B393650BDBC}" type="slidenum">
              <a:rPr lang="en-US" smtClean="0"/>
              <a:t>‹#›</a:t>
            </a:fld>
            <a:endParaRPr lang="en-US"/>
          </a:p>
        </p:txBody>
      </p:sp>
    </p:spTree>
    <p:extLst>
      <p:ext uri="{BB962C8B-B14F-4D97-AF65-F5344CB8AC3E}">
        <p14:creationId xmlns:p14="http://schemas.microsoft.com/office/powerpoint/2010/main" val="1327352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906BC5-F8F4-2B40-9FA0-72EDCA542B24}" type="datetimeFigureOut">
              <a:rPr lang="en-US" smtClean="0"/>
              <a:t>3/30/16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B14F0-08A5-3F4E-9CCC-0B393650BDBC}" type="slidenum">
              <a:rPr lang="en-US" smtClean="0"/>
              <a:t>‹#›</a:t>
            </a:fld>
            <a:endParaRPr lang="en-US"/>
          </a:p>
        </p:txBody>
      </p:sp>
    </p:spTree>
    <p:extLst>
      <p:ext uri="{BB962C8B-B14F-4D97-AF65-F5344CB8AC3E}">
        <p14:creationId xmlns:p14="http://schemas.microsoft.com/office/powerpoint/2010/main" val="1659849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906BC5-F8F4-2B40-9FA0-72EDCA542B24}" type="datetimeFigureOut">
              <a:rPr lang="en-US" smtClean="0"/>
              <a:t>3/30/16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B14F0-08A5-3F4E-9CCC-0B393650BDBC}" type="slidenum">
              <a:rPr lang="en-US" smtClean="0"/>
              <a:t>‹#›</a:t>
            </a:fld>
            <a:endParaRPr lang="en-US"/>
          </a:p>
        </p:txBody>
      </p:sp>
    </p:spTree>
    <p:extLst>
      <p:ext uri="{BB962C8B-B14F-4D97-AF65-F5344CB8AC3E}">
        <p14:creationId xmlns:p14="http://schemas.microsoft.com/office/powerpoint/2010/main" val="3987750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906BC5-F8F4-2B40-9FA0-72EDCA542B24}" type="datetimeFigureOut">
              <a:rPr lang="en-US" smtClean="0"/>
              <a:t>3/30/16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B14F0-08A5-3F4E-9CCC-0B393650BDBC}" type="slidenum">
              <a:rPr lang="en-US" smtClean="0"/>
              <a:t>‹#›</a:t>
            </a:fld>
            <a:endParaRPr lang="en-US"/>
          </a:p>
        </p:txBody>
      </p:sp>
    </p:spTree>
    <p:extLst>
      <p:ext uri="{BB962C8B-B14F-4D97-AF65-F5344CB8AC3E}">
        <p14:creationId xmlns:p14="http://schemas.microsoft.com/office/powerpoint/2010/main" val="3799392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906BC5-F8F4-2B40-9FA0-72EDCA542B24}" type="datetimeFigureOut">
              <a:rPr lang="en-US" smtClean="0"/>
              <a:t>3/30/16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B14F0-08A5-3F4E-9CCC-0B393650BDBC}" type="slidenum">
              <a:rPr lang="en-US" smtClean="0"/>
              <a:t>‹#›</a:t>
            </a:fld>
            <a:endParaRPr lang="en-US"/>
          </a:p>
        </p:txBody>
      </p:sp>
    </p:spTree>
    <p:extLst>
      <p:ext uri="{BB962C8B-B14F-4D97-AF65-F5344CB8AC3E}">
        <p14:creationId xmlns:p14="http://schemas.microsoft.com/office/powerpoint/2010/main" val="1063881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906BC5-F8F4-2B40-9FA0-72EDCA542B24}" type="datetimeFigureOut">
              <a:rPr lang="en-US" smtClean="0"/>
              <a:t>3/30/16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6B14F0-08A5-3F4E-9CCC-0B393650BDBC}" type="slidenum">
              <a:rPr lang="en-US" smtClean="0"/>
              <a:t>‹#›</a:t>
            </a:fld>
            <a:endParaRPr lang="en-US"/>
          </a:p>
        </p:txBody>
      </p:sp>
    </p:spTree>
    <p:extLst>
      <p:ext uri="{BB962C8B-B14F-4D97-AF65-F5344CB8AC3E}">
        <p14:creationId xmlns:p14="http://schemas.microsoft.com/office/powerpoint/2010/main" val="2660515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906BC5-F8F4-2B40-9FA0-72EDCA542B24}" type="datetimeFigureOut">
              <a:rPr lang="en-US" smtClean="0"/>
              <a:t>3/30/16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6B14F0-08A5-3F4E-9CCC-0B393650BDBC}" type="slidenum">
              <a:rPr lang="en-US" smtClean="0"/>
              <a:t>‹#›</a:t>
            </a:fld>
            <a:endParaRPr lang="en-US"/>
          </a:p>
        </p:txBody>
      </p:sp>
    </p:spTree>
    <p:extLst>
      <p:ext uri="{BB962C8B-B14F-4D97-AF65-F5344CB8AC3E}">
        <p14:creationId xmlns:p14="http://schemas.microsoft.com/office/powerpoint/2010/main" val="4092649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906BC5-F8F4-2B40-9FA0-72EDCA542B24}" type="datetimeFigureOut">
              <a:rPr lang="en-US" smtClean="0"/>
              <a:t>3/30/16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6B14F0-08A5-3F4E-9CCC-0B393650BDBC}" type="slidenum">
              <a:rPr lang="en-US" smtClean="0"/>
              <a:t>‹#›</a:t>
            </a:fld>
            <a:endParaRPr lang="en-US"/>
          </a:p>
        </p:txBody>
      </p:sp>
    </p:spTree>
    <p:extLst>
      <p:ext uri="{BB962C8B-B14F-4D97-AF65-F5344CB8AC3E}">
        <p14:creationId xmlns:p14="http://schemas.microsoft.com/office/powerpoint/2010/main" val="401258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906BC5-F8F4-2B40-9FA0-72EDCA542B24}" type="datetimeFigureOut">
              <a:rPr lang="en-US" smtClean="0"/>
              <a:t>3/30/16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B14F0-08A5-3F4E-9CCC-0B393650BDBC}" type="slidenum">
              <a:rPr lang="en-US" smtClean="0"/>
              <a:t>‹#›</a:t>
            </a:fld>
            <a:endParaRPr lang="en-US"/>
          </a:p>
        </p:txBody>
      </p:sp>
    </p:spTree>
    <p:extLst>
      <p:ext uri="{BB962C8B-B14F-4D97-AF65-F5344CB8AC3E}">
        <p14:creationId xmlns:p14="http://schemas.microsoft.com/office/powerpoint/2010/main" val="2185034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906BC5-F8F4-2B40-9FA0-72EDCA542B24}" type="datetimeFigureOut">
              <a:rPr lang="en-US" smtClean="0"/>
              <a:t>3/30/16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B14F0-08A5-3F4E-9CCC-0B393650BDBC}" type="slidenum">
              <a:rPr lang="en-US" smtClean="0"/>
              <a:t>‹#›</a:t>
            </a:fld>
            <a:endParaRPr lang="en-US"/>
          </a:p>
        </p:txBody>
      </p:sp>
    </p:spTree>
    <p:extLst>
      <p:ext uri="{BB962C8B-B14F-4D97-AF65-F5344CB8AC3E}">
        <p14:creationId xmlns:p14="http://schemas.microsoft.com/office/powerpoint/2010/main" val="36759404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906BC5-F8F4-2B40-9FA0-72EDCA542B24}" type="datetimeFigureOut">
              <a:rPr lang="en-US" smtClean="0"/>
              <a:t>3/30/16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6B14F0-08A5-3F4E-9CCC-0B393650BDBC}" type="slidenum">
              <a:rPr lang="en-US" smtClean="0"/>
              <a:t>‹#›</a:t>
            </a:fld>
            <a:endParaRPr lang="en-US"/>
          </a:p>
        </p:txBody>
      </p:sp>
    </p:spTree>
    <p:extLst>
      <p:ext uri="{BB962C8B-B14F-4D97-AF65-F5344CB8AC3E}">
        <p14:creationId xmlns:p14="http://schemas.microsoft.com/office/powerpoint/2010/main" val="45449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El Nino</a:t>
            </a:r>
            <a:endParaRPr lang="en-US" dirty="0"/>
          </a:p>
        </p:txBody>
      </p:sp>
      <p:sp>
        <p:nvSpPr>
          <p:cNvPr id="3" name="Subtitle 2"/>
          <p:cNvSpPr>
            <a:spLocks noGrp="1"/>
          </p:cNvSpPr>
          <p:nvPr>
            <p:ph type="subTitle" idx="1"/>
          </p:nvPr>
        </p:nvSpPr>
        <p:spPr/>
        <p:txBody>
          <a:bodyPr/>
          <a:lstStyle/>
          <a:p>
            <a:r>
              <a:rPr lang="en-US" dirty="0" smtClean="0"/>
              <a:t>Atmosphere</a:t>
            </a:r>
            <a:endParaRPr lang="en-US" dirty="0"/>
          </a:p>
        </p:txBody>
      </p:sp>
    </p:spTree>
    <p:extLst>
      <p:ext uri="{BB962C8B-B14F-4D97-AF65-F5344CB8AC3E}">
        <p14:creationId xmlns:p14="http://schemas.microsoft.com/office/powerpoint/2010/main" val="1158816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Snowfall</a:t>
            </a:r>
            <a:endParaRPr lang="en-US" dirty="0"/>
          </a:p>
        </p:txBody>
      </p:sp>
      <p:pic>
        <p:nvPicPr>
          <p:cNvPr id="7" name="Content Placeholder 6"/>
          <p:cNvPicPr>
            <a:picLocks noGrp="1" noChangeAspect="1"/>
          </p:cNvPicPr>
          <p:nvPr>
            <p:ph idx="1"/>
          </p:nvPr>
        </p:nvPicPr>
        <p:blipFill>
          <a:blip r:embed="rId3"/>
          <a:srcRect l="-4868" r="-4868"/>
          <a:stretch>
            <a:fillRect/>
          </a:stretch>
        </p:blipFill>
        <p:spPr/>
      </p:pic>
    </p:spTree>
    <p:extLst>
      <p:ext uri="{BB962C8B-B14F-4D97-AF65-F5344CB8AC3E}">
        <p14:creationId xmlns:p14="http://schemas.microsoft.com/office/powerpoint/2010/main" val="326897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Use </a:t>
            </a:r>
            <a:endParaRPr lang="en-US" dirty="0"/>
          </a:p>
        </p:txBody>
      </p:sp>
      <p:pic>
        <p:nvPicPr>
          <p:cNvPr id="4" name="Content Placeholder 3"/>
          <p:cNvPicPr>
            <a:picLocks noGrp="1" noChangeAspect="1"/>
          </p:cNvPicPr>
          <p:nvPr>
            <p:ph idx="1"/>
          </p:nvPr>
        </p:nvPicPr>
        <p:blipFill>
          <a:blip r:embed="rId3"/>
          <a:srcRect l="-7271" r="-7271"/>
          <a:stretch>
            <a:fillRect/>
          </a:stretch>
        </p:blipFill>
        <p:spPr/>
      </p:pic>
    </p:spTree>
    <p:extLst>
      <p:ext uri="{BB962C8B-B14F-4D97-AF65-F5344CB8AC3E}">
        <p14:creationId xmlns:p14="http://schemas.microsoft.com/office/powerpoint/2010/main" val="2014124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Conditions</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t="-13234" b="-13234"/>
          <a:stretch>
            <a:fillRect/>
          </a:stretch>
        </p:blipFill>
        <p:spPr bwMode="auto">
          <a:prstGeom prst="rect">
            <a:avLst/>
          </a:prstGeom>
          <a:noFill/>
          <a:ln>
            <a:noFill/>
          </a:ln>
        </p:spPr>
      </p:pic>
    </p:spTree>
    <p:extLst>
      <p:ext uri="{BB962C8B-B14F-4D97-AF65-F5344CB8AC3E}">
        <p14:creationId xmlns:p14="http://schemas.microsoft.com/office/powerpoint/2010/main" val="1928963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 Nino Conditions</a:t>
            </a:r>
            <a:endParaRPr lang="en-US" dirty="0"/>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rcRect t="-3169" b="-3169"/>
          <a:stretch>
            <a:fillRect/>
          </a:stretch>
        </p:blipFill>
        <p:spPr bwMode="auto">
          <a:prstGeom prst="rect">
            <a:avLst/>
          </a:prstGeom>
          <a:noFill/>
          <a:ln>
            <a:noFill/>
          </a:ln>
        </p:spPr>
      </p:pic>
    </p:spTree>
    <p:extLst>
      <p:ext uri="{BB962C8B-B14F-4D97-AF65-F5344CB8AC3E}">
        <p14:creationId xmlns:p14="http://schemas.microsoft.com/office/powerpoint/2010/main" val="3245061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rcRect l="-30028" r="-30028"/>
          <a:stretch>
            <a:fillRect/>
          </a:stretch>
        </p:blipFill>
        <p:spPr>
          <a:xfrm>
            <a:off x="0" y="0"/>
            <a:ext cx="9144000" cy="6858000"/>
          </a:xfrm>
        </p:spPr>
      </p:pic>
    </p:spTree>
    <p:extLst>
      <p:ext uri="{BB962C8B-B14F-4D97-AF65-F5344CB8AC3E}">
        <p14:creationId xmlns:p14="http://schemas.microsoft.com/office/powerpoint/2010/main" val="1190329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rcRect l="-30028" r="-30028"/>
          <a:stretch>
            <a:fillRect/>
          </a:stretch>
        </p:blipFill>
        <p:spPr>
          <a:xfrm>
            <a:off x="0" y="0"/>
            <a:ext cx="9144000" cy="6858000"/>
          </a:xfrm>
        </p:spPr>
      </p:pic>
    </p:spTree>
    <p:extLst>
      <p:ext uri="{BB962C8B-B14F-4D97-AF65-F5344CB8AC3E}">
        <p14:creationId xmlns:p14="http://schemas.microsoft.com/office/powerpoint/2010/main" val="3890960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t="602" b="602"/>
          <a:stretch>
            <a:fillRect/>
          </a:stretch>
        </p:blipFill>
        <p:spPr>
          <a:xfrm>
            <a:off x="-519" y="1097030"/>
            <a:ext cx="9144519" cy="5029133"/>
          </a:xfrm>
        </p:spPr>
      </p:pic>
    </p:spTree>
    <p:extLst>
      <p:ext uri="{BB962C8B-B14F-4D97-AF65-F5344CB8AC3E}">
        <p14:creationId xmlns:p14="http://schemas.microsoft.com/office/powerpoint/2010/main" val="4234107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rcRect l="-1217" r="-1217"/>
          <a:stretch>
            <a:fillRect/>
          </a:stretch>
        </p:blipFill>
        <p:spPr>
          <a:xfrm>
            <a:off x="0" y="0"/>
            <a:ext cx="9144000" cy="6858000"/>
          </a:xfrm>
        </p:spPr>
      </p:pic>
    </p:spTree>
    <p:extLst>
      <p:ext uri="{BB962C8B-B14F-4D97-AF65-F5344CB8AC3E}">
        <p14:creationId xmlns:p14="http://schemas.microsoft.com/office/powerpoint/2010/main" val="2261788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2288" y="237884"/>
            <a:ext cx="5486400" cy="801098"/>
          </a:xfrm>
        </p:spPr>
        <p:txBody>
          <a:bodyPr>
            <a:noAutofit/>
          </a:bodyPr>
          <a:lstStyle/>
          <a:p>
            <a:pPr algn="ctr"/>
            <a:r>
              <a:rPr lang="en-US" sz="3200" dirty="0" smtClean="0"/>
              <a:t>Temperature Outlook for March 2016</a:t>
            </a:r>
            <a:endParaRPr lang="en-US" sz="3200" dirty="0"/>
          </a:p>
        </p:txBody>
      </p:sp>
      <p:pic>
        <p:nvPicPr>
          <p:cNvPr id="7" name="Picture Placeholder 6"/>
          <p:cNvPicPr>
            <a:picLocks noGrp="1" noChangeAspect="1"/>
          </p:cNvPicPr>
          <p:nvPr>
            <p:ph type="pic" idx="1"/>
          </p:nvPr>
        </p:nvPicPr>
        <p:blipFill>
          <a:blip r:embed="rId3"/>
          <a:srcRect l="-8294" r="-8294"/>
          <a:stretch>
            <a:fillRect/>
          </a:stretch>
        </p:blipFill>
        <p:spPr>
          <a:xfrm>
            <a:off x="1" y="1038982"/>
            <a:ext cx="9144000" cy="5819018"/>
          </a:xfrm>
        </p:spPr>
      </p:pic>
    </p:spTree>
    <p:extLst>
      <p:ext uri="{BB962C8B-B14F-4D97-AF65-F5344CB8AC3E}">
        <p14:creationId xmlns:p14="http://schemas.microsoft.com/office/powerpoint/2010/main" val="1292657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744770" cy="836957"/>
          </a:xfrm>
        </p:spPr>
        <p:txBody>
          <a:bodyPr>
            <a:noAutofit/>
          </a:bodyPr>
          <a:lstStyle/>
          <a:p>
            <a:r>
              <a:rPr lang="en-US" sz="4400" dirty="0" smtClean="0"/>
              <a:t>Coastal Storms</a:t>
            </a:r>
            <a:endParaRPr lang="en-US" sz="4400" dirty="0"/>
          </a:p>
        </p:txBody>
      </p:sp>
      <p:pic>
        <p:nvPicPr>
          <p:cNvPr id="5" name="Picture Placeholder 4"/>
          <p:cNvPicPr>
            <a:picLocks noGrp="1" noChangeAspect="1"/>
          </p:cNvPicPr>
          <p:nvPr>
            <p:ph type="pic" idx="1"/>
          </p:nvPr>
        </p:nvPicPr>
        <p:blipFill>
          <a:blip r:embed="rId3"/>
          <a:srcRect t="-6702" b="-6702"/>
          <a:stretch>
            <a:fillRect/>
          </a:stretch>
        </p:blipFill>
        <p:spPr>
          <a:xfrm>
            <a:off x="259814" y="481946"/>
            <a:ext cx="8657019" cy="6058587"/>
          </a:xfrm>
        </p:spPr>
      </p:pic>
      <p:sp>
        <p:nvSpPr>
          <p:cNvPr id="6" name="Text Placeholder 5"/>
          <p:cNvSpPr>
            <a:spLocks noGrp="1"/>
          </p:cNvSpPr>
          <p:nvPr>
            <p:ph type="body" sz="half" idx="2"/>
          </p:nvPr>
        </p:nvSpPr>
        <p:spPr/>
        <p:txBody>
          <a:bodyPr>
            <a:normAutofit/>
          </a:bodyPr>
          <a:lstStyle/>
          <a:p>
            <a:endParaRPr lang="en-US" sz="1200" dirty="0"/>
          </a:p>
        </p:txBody>
      </p:sp>
    </p:spTree>
    <p:extLst>
      <p:ext uri="{BB962C8B-B14F-4D97-AF65-F5344CB8AC3E}">
        <p14:creationId xmlns:p14="http://schemas.microsoft.com/office/powerpoint/2010/main" val="14597066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251</TotalTime>
  <Words>425</Words>
  <Application>Microsoft Macintosh PowerPoint</Application>
  <PresentationFormat>On-screen Show (4:3)</PresentationFormat>
  <Paragraphs>29</Paragraphs>
  <Slides>11</Slides>
  <Notes>7</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El Nino</vt:lpstr>
      <vt:lpstr>Normal Conditions</vt:lpstr>
      <vt:lpstr>El Nino Conditions</vt:lpstr>
      <vt:lpstr>PowerPoint Presentation</vt:lpstr>
      <vt:lpstr>PowerPoint Presentation</vt:lpstr>
      <vt:lpstr>PowerPoint Presentation</vt:lpstr>
      <vt:lpstr>PowerPoint Presentation</vt:lpstr>
      <vt:lpstr>Temperature Outlook for March 2016</vt:lpstr>
      <vt:lpstr>Coastal Storms</vt:lpstr>
      <vt:lpstr>Snowfall</vt:lpstr>
      <vt:lpstr>Energy Use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Nino</dc:title>
  <dc:creator>Jennifer Howell</dc:creator>
  <cp:lastModifiedBy>Jennifer Howell</cp:lastModifiedBy>
  <cp:revision>12</cp:revision>
  <dcterms:created xsi:type="dcterms:W3CDTF">2016-03-29T23:51:52Z</dcterms:created>
  <dcterms:modified xsi:type="dcterms:W3CDTF">2016-03-30T23:35:25Z</dcterms:modified>
</cp:coreProperties>
</file>