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71" r:id="rId3"/>
    <p:sldId id="279" r:id="rId4"/>
    <p:sldId id="287" r:id="rId5"/>
    <p:sldId id="281" r:id="rId6"/>
    <p:sldId id="272" r:id="rId7"/>
    <p:sldId id="292" r:id="rId8"/>
    <p:sldId id="273" r:id="rId9"/>
    <p:sldId id="274" r:id="rId10"/>
    <p:sldId id="293" r:id="rId11"/>
    <p:sldId id="277" r:id="rId12"/>
    <p:sldId id="282" r:id="rId13"/>
    <p:sldId id="29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Times New Roman" pitchFamily="18" charset="0"/>
      </a:defRPr>
    </a:lvl9pPr>
  </p:defaultTextStyle>
  <p:extLst>
    <p:ext uri="{521415D9-36F7-43E2-AB2F-B90AF26B5E84}">
      <p14:sectionLst xmlns:p14="http://schemas.microsoft.com/office/powerpoint/2010/main">
        <p14:section name="Eclipses" id="{E2A025E8-D0A1-2B49-853D-0CB000C4AE4B}">
          <p14:sldIdLst>
            <p14:sldId id="295"/>
            <p14:sldId id="271"/>
            <p14:sldId id="279"/>
            <p14:sldId id="287"/>
            <p14:sldId id="281"/>
            <p14:sldId id="272"/>
            <p14:sldId id="292"/>
            <p14:sldId id="273"/>
            <p14:sldId id="274"/>
            <p14:sldId id="293"/>
            <p14:sldId id="277"/>
            <p14:sldId id="282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60" autoAdjust="0"/>
    <p:restoredTop sz="90813" autoAdjust="0"/>
  </p:normalViewPr>
  <p:slideViewPr>
    <p:cSldViewPr>
      <p:cViewPr varScale="1">
        <p:scale>
          <a:sx n="87" d="100"/>
          <a:sy n="87" d="100"/>
        </p:scale>
        <p:origin x="60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51F6-ECFB-496D-9FB5-D19ECD638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6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6C3C1-42D9-47E6-946C-3C9171202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0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AE365-87BA-4F12-A5B3-94A37F724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9953A-21B5-40E4-B110-E8945B74D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8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98B53-F2A3-46BF-A19C-0805257A3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1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12B1F-0D64-4DBD-B977-194B834B3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5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1FF9-16DE-4595-B488-32311E451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2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32FD2-6636-42AE-A9F1-1643BCAA8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1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C28C3-745B-496E-8A27-3D3720F92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8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25BA8-81AB-44A2-BC73-6A2C6E124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9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993B7-85F2-4DF3-AF8E-A2111B0E3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6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9856E6A-98CD-4496-933D-85E1ABBF7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imeanddate.com/eclipse/list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hyperlink" Target="http://www.timeanddate.com/eclipse/solar/2016-march-9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Eclipses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Astronomy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97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7400" y="533400"/>
            <a:ext cx="491032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Lunar Eclipses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=49O2MsT1txU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90600" y="1219200"/>
          <a:ext cx="4648200" cy="255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Bitmap Image" r:id="rId3" imgW="3795089" imgH="2088061" progId="PBrush">
                  <p:embed/>
                </p:oleObj>
              </mc:Choice>
              <mc:Fallback>
                <p:oleObj name="Bitmap Image" r:id="rId3" imgW="3795089" imgH="2088061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19200"/>
                        <a:ext cx="4648200" cy="255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3" descr="C:\TA\A103\Class7_Moon_Eclipses\Lunareclipsediagram3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176588"/>
            <a:ext cx="3962400" cy="368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752600" y="457200"/>
            <a:ext cx="5768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/>
              <a:t>Lunar Eclipse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2362200" y="194965"/>
            <a:ext cx="44326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 smtClean="0"/>
              <a:t>Eclipses and Transits of 2012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206720"/>
              </p:ext>
            </p:extLst>
          </p:nvPr>
        </p:nvGraphicFramePr>
        <p:xfrm>
          <a:off x="1524000" y="1600200"/>
          <a:ext cx="6096000" cy="2194482"/>
        </p:xfrm>
        <a:graphic>
          <a:graphicData uri="http://schemas.openxmlformats.org/drawingml/2006/table">
            <a:tbl>
              <a:tblPr/>
              <a:tblGrid>
                <a:gridCol w="1177544"/>
                <a:gridCol w="1177544"/>
                <a:gridCol w="1177544"/>
                <a:gridCol w="1177544"/>
                <a:gridCol w="1177544"/>
                <a:gridCol w="208280"/>
              </a:tblGrid>
              <a:tr h="365654">
                <a:tc gridSpan="6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07" marB="457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2617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Annular Solar Eclipse of </a:t>
                      </a:r>
                      <a:br>
                        <a:rPr lang="en-US" sz="1800"/>
                      </a:br>
                      <a:r>
                        <a:rPr lang="en-US" sz="1800"/>
                        <a:t>2012 May 20</a:t>
                      </a:r>
                    </a:p>
                  </a:txBody>
                  <a:tcPr marT="45707" marB="457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Partial Lunar Eclipse of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2012 Jun 04</a:t>
                      </a:r>
                    </a:p>
                  </a:txBody>
                  <a:tcPr marT="45707" marB="457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Transit of Venus of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2012 Jun 05/06</a:t>
                      </a:r>
                    </a:p>
                  </a:txBody>
                  <a:tcPr marT="45707" marB="457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Total Solar Eclipse of </a:t>
                      </a:r>
                      <a:br>
                        <a:rPr lang="en-US" sz="1800"/>
                      </a:br>
                      <a:r>
                        <a:rPr lang="en-US" sz="1800"/>
                        <a:t>2012 Nov 13</a:t>
                      </a:r>
                    </a:p>
                  </a:txBody>
                  <a:tcPr marT="45707" marB="457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Penumbral Lunar Eclipse of </a:t>
                      </a:r>
                      <a:br>
                        <a:rPr lang="en-US" sz="1800"/>
                      </a:br>
                      <a:r>
                        <a:rPr lang="en-US" sz="1800"/>
                        <a:t>2012 Nov 28</a:t>
                      </a:r>
                    </a:p>
                  </a:txBody>
                  <a:tcPr marT="45707" marB="457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7" marB="45707">
                    <a:lnL>
                      <a:noFill/>
                    </a:lnL>
                    <a:lnT>
                      <a:noFill/>
                    </a:lnT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07" marB="457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07" marB="457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07" marB="457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07" marB="457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07" marB="457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7" marB="45707">
                    <a:lnL>
                      <a:noFill/>
                    </a:lnL>
                  </a:tcPr>
                </a:tc>
              </a:tr>
            </a:tbl>
          </a:graphicData>
        </a:graphic>
      </p:graphicFrame>
      <p:pic>
        <p:nvPicPr>
          <p:cNvPr id="28692" name="Picture 4" descr="http://eclipse.gsfc.nasa.gov/5MCSEmap/2001-2100/2012-05-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81400"/>
            <a:ext cx="1638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3" name="Picture 5" descr="http://eclipse.gsfc.nasa.gov/5MCLEmap/2001-2100/LE2012-06-04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581400"/>
            <a:ext cx="1638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4" name="Picture 6" descr="http://eclipse.gsfc.nasa.gov/OH/tran/TOV2012Jun06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429000"/>
            <a:ext cx="1905000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5" name="Picture 7" descr="http://eclipse.gsfc.nasa.gov/5MCSEmap/2001-2100/2012-11-13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05200"/>
            <a:ext cx="15700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6" name="Picture 8" descr="http://eclipse.gsfc.nasa.gov/5MCLEmap/2001-2100/LE2012-11-28N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505200"/>
            <a:ext cx="15700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Eclipses of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http://www.timeanddate.com/eclipse/</a:t>
            </a:r>
            <a:r>
              <a:rPr lang="en-US" dirty="0" smtClean="0">
                <a:hlinkClick r:id="rId2"/>
              </a:rPr>
              <a:t>list.htm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66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Eclipses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 dirty="0" smtClean="0">
                <a:latin typeface="Comic Sans MS" pitchFamily="66" charset="0"/>
              </a:rPr>
              <a:t>Have you seen eclipses?</a:t>
            </a:r>
          </a:p>
          <a:p>
            <a:pPr eaLnBrk="1" hangingPunct="1"/>
            <a:endParaRPr lang="en-US" sz="3000" dirty="0" smtClean="0">
              <a:latin typeface="Comic Sans MS" pitchFamily="66" charset="0"/>
            </a:endParaRPr>
          </a:p>
          <a:p>
            <a:pPr eaLnBrk="1" hangingPunct="1"/>
            <a:r>
              <a:rPr lang="en-US" sz="3000" dirty="0" smtClean="0">
                <a:latin typeface="Comic Sans MS" pitchFamily="66" charset="0"/>
              </a:rPr>
              <a:t>What are eclipses in nature?</a:t>
            </a:r>
          </a:p>
          <a:p>
            <a:pPr lvl="1" eaLnBrk="1" hangingPunct="1"/>
            <a:r>
              <a:rPr lang="en-US" sz="3000" dirty="0" smtClean="0">
                <a:latin typeface="Comic Sans MS" pitchFamily="66" charset="0"/>
              </a:rPr>
              <a:t>One celestial object casts its </a:t>
            </a:r>
            <a:r>
              <a:rPr lang="en-US" sz="3000" u="sng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shadow</a:t>
            </a:r>
            <a:r>
              <a:rPr lang="en-US" sz="3000" dirty="0" smtClean="0">
                <a:latin typeface="Comic Sans MS" pitchFamily="66" charset="0"/>
              </a:rPr>
              <a:t> on the other one</a:t>
            </a:r>
          </a:p>
          <a:p>
            <a:pPr lvl="1" eaLnBrk="1" hangingPunct="1"/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04800" y="1219200"/>
            <a:ext cx="10214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2800" dirty="0"/>
              <a:t>Why aren’t there solar eclipses and lunar eclipses on EVERY</a:t>
            </a:r>
          </a:p>
          <a:p>
            <a:pPr eaLnBrk="1" hangingPunct="1"/>
            <a:r>
              <a:rPr lang="en-US" sz="2800" dirty="0"/>
              <a:t>new moon and full moon?</a:t>
            </a:r>
          </a:p>
        </p:txBody>
      </p:sp>
      <p:pic>
        <p:nvPicPr>
          <p:cNvPr id="27651" name="Picture 3" descr="C:\TA\A103\Class7_Moon_Eclipses\Lunareclipsediagram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642840"/>
            <a:ext cx="7086600" cy="3975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93470" y="2057400"/>
            <a:ext cx="5650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>
                <a:solidFill>
                  <a:srgbClr val="60C99C"/>
                </a:solidFill>
              </a:rPr>
              <a:t>Because the moon’s orbit tilts 5°</a:t>
            </a:r>
            <a:endParaRPr lang="en-US" sz="2800" u="sng" dirty="0">
              <a:solidFill>
                <a:srgbClr val="60C99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81000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Moon’s Orbit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1447800" y="381000"/>
            <a:ext cx="5943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85800" y="11430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sz="3000" dirty="0"/>
              <a:t>Two conditions must be satisfied for an eclipse to </a:t>
            </a:r>
            <a:r>
              <a:rPr lang="en-US" sz="3000" dirty="0" smtClean="0"/>
              <a:t>occur</a:t>
            </a:r>
          </a:p>
          <a:p>
            <a:pPr marL="457200" indent="-457200">
              <a:spcBef>
                <a:spcPct val="20000"/>
              </a:spcBef>
            </a:pPr>
            <a:endParaRPr lang="en-US" sz="3000" dirty="0"/>
          </a:p>
          <a:p>
            <a:pPr marL="914400" lvl="1" indent="-457200">
              <a:spcBef>
                <a:spcPct val="20000"/>
              </a:spcBef>
              <a:buFontTx/>
              <a:buAutoNum type="arabicPeriod"/>
            </a:pPr>
            <a:r>
              <a:rPr lang="en-US" sz="3000" dirty="0"/>
              <a:t>The nodes of the moon’s orbit must be nearly aligned with the Sun and the Earth</a:t>
            </a:r>
          </a:p>
          <a:p>
            <a:pPr marL="914400" lvl="1" indent="-457200">
              <a:spcBef>
                <a:spcPct val="20000"/>
              </a:spcBef>
              <a:buFontTx/>
              <a:buAutoNum type="arabicPeriod"/>
            </a:pPr>
            <a:r>
              <a:rPr lang="en-US" sz="3000" dirty="0"/>
              <a:t>The phase of the moon must be </a:t>
            </a:r>
            <a:r>
              <a:rPr lang="en-US" sz="3000" u="sng" dirty="0" smtClean="0">
                <a:solidFill>
                  <a:srgbClr val="60C99C"/>
                </a:solidFill>
              </a:rPr>
              <a:t>new</a:t>
            </a:r>
            <a:r>
              <a:rPr lang="en-US" sz="3000" dirty="0" smtClean="0">
                <a:solidFill>
                  <a:srgbClr val="60C99C"/>
                </a:solidFill>
              </a:rPr>
              <a:t> </a:t>
            </a:r>
            <a:r>
              <a:rPr lang="en-US" sz="3000" dirty="0" smtClean="0"/>
              <a:t>or </a:t>
            </a:r>
            <a:r>
              <a:rPr lang="en-US" sz="3000" u="sng" dirty="0" smtClean="0">
                <a:solidFill>
                  <a:srgbClr val="60C99C"/>
                </a:solidFill>
              </a:rPr>
              <a:t>full</a:t>
            </a:r>
            <a:endParaRPr lang="en-US" sz="3000" u="sng" dirty="0">
              <a:solidFill>
                <a:srgbClr val="60C99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Eclipses Cycle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latin typeface="Comic Sans MS" pitchFamily="66" charset="0"/>
              </a:rPr>
              <a:t>Every year there are at least </a:t>
            </a:r>
            <a:r>
              <a:rPr lang="en-US" sz="2400" u="sng" dirty="0" smtClean="0">
                <a:solidFill>
                  <a:srgbClr val="60C99C"/>
                </a:solidFill>
                <a:latin typeface="Comic Sans MS" pitchFamily="66" charset="0"/>
              </a:rPr>
              <a:t>two</a:t>
            </a:r>
            <a:r>
              <a:rPr lang="en-US" sz="2400" dirty="0" smtClean="0">
                <a:solidFill>
                  <a:srgbClr val="60C99C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lunar eclipses</a:t>
            </a:r>
          </a:p>
          <a:p>
            <a:pPr eaLnBrk="1" hangingPunct="1"/>
            <a:r>
              <a:rPr lang="en-US" sz="2400" dirty="0" smtClean="0">
                <a:latin typeface="Comic Sans MS" pitchFamily="66" charset="0"/>
              </a:rPr>
              <a:t>Lunar eclipses and solar eclipses always come in </a:t>
            </a:r>
            <a:r>
              <a:rPr lang="en-US" sz="2400" u="sng" dirty="0" smtClean="0">
                <a:solidFill>
                  <a:srgbClr val="60C99C"/>
                </a:solidFill>
                <a:latin typeface="Comic Sans MS" pitchFamily="66" charset="0"/>
              </a:rPr>
              <a:t>pairs</a:t>
            </a:r>
          </a:p>
          <a:p>
            <a:pPr eaLnBrk="1" hangingPunct="1"/>
            <a:r>
              <a:rPr lang="en-US" sz="2400" dirty="0" smtClean="0">
                <a:latin typeface="Comic Sans MS" pitchFamily="66" charset="0"/>
              </a:rPr>
              <a:t>Lunar eclipses can be seen everywhere on the earth, but the solar eclipses may only be seen on part of the 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086600" cy="6096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Comic Sans MS" pitchFamily="66" charset="0"/>
              </a:rPr>
              <a:t>Solar Eclipses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omic Sans MS" pitchFamily="66" charset="0"/>
              </a:rPr>
              <a:t>Sun – the shadow of the moon on the </a:t>
            </a:r>
            <a:r>
              <a:rPr lang="en-US" sz="2800" u="sng" dirty="0" smtClean="0">
                <a:solidFill>
                  <a:srgbClr val="60C99C"/>
                </a:solidFill>
                <a:latin typeface="Comic Sans MS" pitchFamily="66" charset="0"/>
              </a:rPr>
              <a:t>earth</a:t>
            </a:r>
          </a:p>
          <a:p>
            <a:pPr eaLnBrk="1" hangingPunct="1"/>
            <a:r>
              <a:rPr lang="en-US" sz="2800" dirty="0" smtClean="0">
                <a:latin typeface="Comic Sans MS" pitchFamily="66" charset="0"/>
              </a:rPr>
              <a:t>Occurs during the </a:t>
            </a:r>
            <a:r>
              <a:rPr lang="en-US" sz="2800" u="sng" dirty="0" smtClean="0">
                <a:solidFill>
                  <a:srgbClr val="60C99C"/>
                </a:solidFill>
                <a:latin typeface="Comic Sans MS" pitchFamily="66" charset="0"/>
              </a:rPr>
              <a:t>new moon</a:t>
            </a:r>
            <a:endParaRPr lang="en-US" sz="2800" dirty="0" smtClean="0">
              <a:latin typeface="Comic Sans MS" pitchFamily="66" charset="0"/>
            </a:endParaRPr>
          </a:p>
          <a:p>
            <a:pPr eaLnBrk="1" hangingPunct="1"/>
            <a:endParaRPr lang="en-US" sz="2800" dirty="0">
              <a:latin typeface="Comic Sans MS" pitchFamily="66" charset="0"/>
            </a:endParaRPr>
          </a:p>
          <a:p>
            <a:pPr eaLnBrk="1" hangingPunct="1"/>
            <a:endParaRPr lang="en-US" sz="2800" dirty="0" smtClean="0">
              <a:latin typeface="Comic Sans MS" pitchFamily="66" charset="0"/>
            </a:endParaRPr>
          </a:p>
          <a:p>
            <a:pPr eaLnBrk="1" hangingPunct="1"/>
            <a:endParaRPr lang="en-US" sz="2800" dirty="0">
              <a:latin typeface="Comic Sans MS" pitchFamily="66" charset="0"/>
            </a:endParaRPr>
          </a:p>
          <a:p>
            <a:pPr eaLnBrk="1" hangingPunct="1"/>
            <a:endParaRPr lang="en-US" sz="2800" dirty="0" smtClean="0">
              <a:latin typeface="Comic Sans MS" pitchFamily="66" charset="0"/>
            </a:endParaRPr>
          </a:p>
          <a:p>
            <a:pPr eaLnBrk="1" hangingPunct="1"/>
            <a:endParaRPr lang="en-US" sz="2800" dirty="0">
              <a:latin typeface="Comic Sans MS" pitchFamily="66" charset="0"/>
            </a:endParaRPr>
          </a:p>
          <a:p>
            <a:pPr eaLnBrk="1" hangingPunct="1"/>
            <a:endParaRPr lang="en-US" sz="2800" dirty="0" smtClean="0">
              <a:latin typeface="Comic Sans MS" pitchFamily="66" charset="0"/>
            </a:endParaRPr>
          </a:p>
        </p:txBody>
      </p:sp>
      <p:grpSp>
        <p:nvGrpSpPr>
          <p:cNvPr id="20484" name="Group 6"/>
          <p:cNvGrpSpPr>
            <a:grpSpLocks/>
          </p:cNvGrpSpPr>
          <p:nvPr/>
        </p:nvGrpSpPr>
        <p:grpSpPr bwMode="auto">
          <a:xfrm>
            <a:off x="152400" y="3200400"/>
            <a:ext cx="8839200" cy="1524000"/>
            <a:chOff x="96" y="2784"/>
            <a:chExt cx="5568" cy="960"/>
          </a:xfrm>
        </p:grpSpPr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96" y="2784"/>
              <a:ext cx="5568" cy="96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487" name="Picture 4" descr="C:\TA\A103\Class7_Moon_Eclipses\Film_eclipse_soleil_1999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880"/>
              <a:ext cx="5232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3429000" y="5181600"/>
            <a:ext cx="390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Total solar eclipse in 1999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57912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hlinkClick r:id="rId3"/>
              </a:rPr>
              <a:t>http://www.timeanddate.com/eclipse/solar/2016-march-</a:t>
            </a:r>
            <a:r>
              <a:rPr lang="en-US" sz="2000" dirty="0" smtClean="0">
                <a:hlinkClick r:id="rId3"/>
              </a:rPr>
              <a:t>9</a:t>
            </a:r>
            <a:endParaRPr lang="en-US" sz="2000" dirty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Solar eclipses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=_201ttTSG30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7200" y="228600"/>
          <a:ext cx="3548063" cy="647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Bitmap Image" r:id="rId3" imgW="2491956" imgH="4549534" progId="PBrush">
                  <p:embed/>
                </p:oleObj>
              </mc:Choice>
              <mc:Fallback>
                <p:oleObj name="Bitmap Image" r:id="rId3" imgW="2491956" imgH="4549534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3548063" cy="647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5" descr="C:\TA\A103\Class7_Moon_Eclipses\Eclipses_solares_e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04800"/>
            <a:ext cx="345281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5470525" y="5227638"/>
            <a:ext cx="27749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/>
              <a:t>A – total eclipse</a:t>
            </a:r>
          </a:p>
          <a:p>
            <a:pPr eaLnBrk="1" hangingPunct="1"/>
            <a:r>
              <a:rPr lang="en-US"/>
              <a:t>B – annular eclipse</a:t>
            </a:r>
          </a:p>
          <a:p>
            <a:pPr eaLnBrk="1" hangingPunct="1"/>
            <a:r>
              <a:rPr lang="en-US"/>
              <a:t>C – partial eclipse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914400" y="381000"/>
            <a:ext cx="7086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Lunar Eclipses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85800" y="1219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Moon – the shadow of the earth on the </a:t>
            </a:r>
            <a:r>
              <a:rPr lang="en-US" sz="2800" u="sng" dirty="0" smtClean="0">
                <a:solidFill>
                  <a:srgbClr val="60C99C"/>
                </a:solidFill>
              </a:rPr>
              <a:t>moon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Occurs during the </a:t>
            </a:r>
            <a:r>
              <a:rPr lang="en-US" sz="2800" u="sng" dirty="0" smtClean="0">
                <a:solidFill>
                  <a:srgbClr val="60C99C"/>
                </a:solidFill>
              </a:rPr>
              <a:t>full moon</a:t>
            </a:r>
            <a:endParaRPr lang="en-US" sz="2800" u="sng" dirty="0">
              <a:solidFill>
                <a:srgbClr val="60C99C"/>
              </a:solidFill>
            </a:endParaRPr>
          </a:p>
        </p:txBody>
      </p:sp>
      <p:pic>
        <p:nvPicPr>
          <p:cNvPr id="22532" name="Picture 5" descr="C:\TA\A103\Class7_Moon_Eclipses\2007-03-03_-_Lunar_Eclipse_small-43img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971800"/>
            <a:ext cx="3962400" cy="330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3163</TotalTime>
  <Words>227</Words>
  <Application>Microsoft Macintosh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Comic Sans MS</vt:lpstr>
      <vt:lpstr>Times New Roman</vt:lpstr>
      <vt:lpstr>Default Design</vt:lpstr>
      <vt:lpstr>Bitmap Image</vt:lpstr>
      <vt:lpstr>Eclipses</vt:lpstr>
      <vt:lpstr>Eclipses</vt:lpstr>
      <vt:lpstr>PowerPoint Presentation</vt:lpstr>
      <vt:lpstr>PowerPoint Presentation</vt:lpstr>
      <vt:lpstr>Eclipses Cycle</vt:lpstr>
      <vt:lpstr>Solar Eclipses</vt:lpstr>
      <vt:lpstr>Solar eclipses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Eclipses of 2017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Janette</dc:creator>
  <cp:lastModifiedBy>Howell, Jennifer</cp:lastModifiedBy>
  <cp:revision>157</cp:revision>
  <dcterms:created xsi:type="dcterms:W3CDTF">1601-01-01T00:00:00Z</dcterms:created>
  <dcterms:modified xsi:type="dcterms:W3CDTF">2017-03-26T22:14:28Z</dcterms:modified>
</cp:coreProperties>
</file>