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6" r:id="rId4"/>
    <p:sldId id="263" r:id="rId5"/>
    <p:sldId id="266" r:id="rId6"/>
    <p:sldId id="267" r:id="rId7"/>
    <p:sldId id="264" r:id="rId8"/>
    <p:sldId id="258" r:id="rId9"/>
    <p:sldId id="265" r:id="rId10"/>
    <p:sldId id="259" r:id="rId11"/>
    <p:sldId id="261" r:id="rId12"/>
    <p:sldId id="260" r:id="rId13"/>
    <p:sldId id="262" r:id="rId14"/>
    <p:sldId id="278" r:id="rId15"/>
    <p:sldId id="271" r:id="rId16"/>
    <p:sldId id="274" r:id="rId17"/>
    <p:sldId id="279" r:id="rId18"/>
    <p:sldId id="280" r:id="rId19"/>
    <p:sldId id="275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2" r:id="rId32"/>
    <p:sldId id="29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709"/>
  </p:normalViewPr>
  <p:slideViewPr>
    <p:cSldViewPr>
      <p:cViewPr varScale="1">
        <p:scale>
          <a:sx n="87" d="100"/>
          <a:sy n="87" d="100"/>
        </p:scale>
        <p:origin x="20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2893-8BE7-EA42-813A-680A3FF9E47E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1CD1A-059C-E046-8FED-B6C4AE1C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37328A-A79D-48C8-BDF5-D6F887F9291F}" type="datetimeFigureOut">
              <a:rPr lang="en-US"/>
              <a:pPr>
                <a:defRPr/>
              </a:pPr>
              <a:t>10/30/16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F5F28C-EB79-4BB3-94AA-9E29DA12B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4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03FDBF-C218-4179-BD3F-51F00209183A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70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805E-EEF9-4FC2-895B-88709C9E5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5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F419-DCE9-49E6-93AC-503DA0FFC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9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A7DF1-0C48-46E5-9C50-1F2E6380C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41C0-906B-4BF8-8E8D-29BF2355A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9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6819-A476-449F-B37A-32C8CDADA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3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9C178-A02D-48BD-A6E9-334C67850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5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E4F4-6CAD-4243-9E20-D132D66A3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0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7939-2564-44AC-A4C9-116165B8E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724C-C52B-46C1-BE75-89FABD773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E022-6904-4DD1-8EDD-CC8073A44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8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78F2-C6AF-417A-8340-93A5CB41F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9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1E536DF-A6CF-4FF4-8B41-27F415D86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gif"/><Relationship Id="rId1" Type="http://schemas.microsoft.com/office/2007/relationships/media" Target="file:///E:\Earth\Unit%207%20-%20Weathering%20&amp;%20Erosion\weathering\river-2.wav" TargetMode="External"/><Relationship Id="rId2" Type="http://schemas.openxmlformats.org/officeDocument/2006/relationships/audio" Target="file:///E:\Earth\Unit%207%20-%20Weathering%20&amp;%20Erosion\weathering\river-2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iver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1219200"/>
            <a:ext cx="7086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/>
              <a:t>Weathering</a:t>
            </a:r>
          </a:p>
        </p:txBody>
      </p:sp>
      <p:pic>
        <p:nvPicPr>
          <p:cNvPr id="2054" name="Picture 9" descr="flowing riv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Weathering</a:t>
            </a:r>
            <a:br>
              <a:rPr lang="en-US" dirty="0" smtClean="0"/>
            </a:br>
            <a:endParaRPr lang="en-US" u="sng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A. </a:t>
            </a:r>
            <a:r>
              <a:rPr lang="en-US" u="sng" dirty="0" smtClean="0"/>
              <a:t>Mechanical Weathering</a:t>
            </a:r>
            <a:r>
              <a:rPr lang="en-US" dirty="0" smtClean="0"/>
              <a:t>—breaking apart rocks without changing the chemical composition of the rock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3" name="What_Is_Mechanical_Weathering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35814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Types of Mechanical Weathering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Frost/Ice Wedging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u="sng" dirty="0" smtClean="0"/>
              <a:t>Water</a:t>
            </a:r>
            <a:r>
              <a:rPr lang="en-US" dirty="0" smtClean="0"/>
              <a:t> seeps into cracks in rock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When water </a:t>
            </a:r>
            <a:r>
              <a:rPr lang="en-US" u="sng" dirty="0" smtClean="0"/>
              <a:t>freezes</a:t>
            </a:r>
            <a:r>
              <a:rPr lang="en-US" dirty="0" smtClean="0"/>
              <a:t>, it expands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As ice </a:t>
            </a:r>
            <a:r>
              <a:rPr lang="en-US" u="sng" dirty="0" smtClean="0"/>
              <a:t>expands</a:t>
            </a:r>
            <a:r>
              <a:rPr lang="en-US" dirty="0" smtClean="0"/>
              <a:t>, cracks are widened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Ice </a:t>
            </a:r>
            <a:r>
              <a:rPr lang="en-US" u="sng" dirty="0" smtClean="0"/>
              <a:t>melts</a:t>
            </a:r>
            <a:r>
              <a:rPr lang="en-US" dirty="0" smtClean="0"/>
              <a:t>, finds more cracks, and </a:t>
            </a:r>
            <a:r>
              <a:rPr lang="en-US" u="sng" dirty="0" smtClean="0"/>
              <a:t>freezes</a:t>
            </a:r>
            <a:r>
              <a:rPr lang="en-US" dirty="0" smtClean="0"/>
              <a:t> again</a:t>
            </a:r>
          </a:p>
        </p:txBody>
      </p:sp>
      <p:pic>
        <p:nvPicPr>
          <p:cNvPr id="12292" name="Picture 5" descr="surface_im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429000"/>
            <a:ext cx="3619500" cy="329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Mechanical Weathering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75375"/>
            <a:ext cx="441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Plants:</a:t>
            </a:r>
          </a:p>
          <a:p>
            <a:pPr lvl="1" eaLnBrk="1" hangingPunct="1">
              <a:defRPr/>
            </a:pPr>
            <a:r>
              <a:rPr lang="en-US" sz="2700" dirty="0" smtClean="0"/>
              <a:t>Roots grow into </a:t>
            </a:r>
            <a:r>
              <a:rPr lang="en-US" sz="2700" u="sng" dirty="0" smtClean="0"/>
              <a:t>cracks</a:t>
            </a:r>
            <a:r>
              <a:rPr lang="en-US" sz="2700" dirty="0" smtClean="0"/>
              <a:t> of rocks</a:t>
            </a:r>
          </a:p>
          <a:p>
            <a:pPr lvl="1" eaLnBrk="1" hangingPunct="1">
              <a:defRPr/>
            </a:pPr>
            <a:r>
              <a:rPr lang="en-US" sz="2700" dirty="0" smtClean="0"/>
              <a:t>As </a:t>
            </a:r>
            <a:r>
              <a:rPr lang="en-US" sz="2700" u="sng" dirty="0" smtClean="0"/>
              <a:t>roots</a:t>
            </a:r>
            <a:r>
              <a:rPr lang="en-US" sz="2700" dirty="0" smtClean="0"/>
              <a:t> grow, rocks are pushed apart</a:t>
            </a:r>
          </a:p>
          <a:p>
            <a:pPr lvl="1" eaLnBrk="1" hangingPunct="1">
              <a:defRPr/>
            </a:pPr>
            <a:r>
              <a:rPr lang="en-US" sz="2700" dirty="0" smtClean="0"/>
              <a:t>Pushing </a:t>
            </a:r>
            <a:r>
              <a:rPr lang="en-US" sz="2700" u="sng" dirty="0" smtClean="0"/>
              <a:t>expands</a:t>
            </a:r>
            <a:r>
              <a:rPr lang="en-US" sz="2700" dirty="0" smtClean="0"/>
              <a:t> cracks</a:t>
            </a:r>
          </a:p>
        </p:txBody>
      </p:sp>
      <p:pic>
        <p:nvPicPr>
          <p:cNvPr id="11268" name="Picture 5" descr="garden0822-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18862"/>
            <a:ext cx="1676400" cy="203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7536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Biological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48200" y="158103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kern="0" dirty="0" smtClean="0"/>
              <a:t>Animals</a:t>
            </a:r>
            <a:r>
              <a:rPr lang="en-US" kern="0" dirty="0" smtClean="0"/>
              <a:t>:</a:t>
            </a:r>
          </a:p>
          <a:p>
            <a:pPr lvl="1" eaLnBrk="1" hangingPunct="1">
              <a:defRPr/>
            </a:pPr>
            <a:r>
              <a:rPr lang="en-US" sz="2700" kern="0" dirty="0" smtClean="0"/>
              <a:t>Burrowing animals bring fresh </a:t>
            </a:r>
            <a:r>
              <a:rPr lang="en-US" sz="2700" u="sng" kern="0" dirty="0" smtClean="0"/>
              <a:t>rock</a:t>
            </a:r>
            <a:r>
              <a:rPr lang="en-US" sz="2700" kern="0" dirty="0" smtClean="0"/>
              <a:t> particles to surface</a:t>
            </a:r>
          </a:p>
          <a:p>
            <a:pPr lvl="1" eaLnBrk="1" hangingPunct="1">
              <a:defRPr/>
            </a:pPr>
            <a:r>
              <a:rPr lang="en-US" sz="2700" kern="0" dirty="0" smtClean="0"/>
              <a:t>Burrows allow </a:t>
            </a:r>
            <a:r>
              <a:rPr lang="en-US" sz="2700" u="sng" kern="0" dirty="0" smtClean="0"/>
              <a:t>air</a:t>
            </a:r>
            <a:r>
              <a:rPr lang="en-US" sz="2700" kern="0" dirty="0" smtClean="0"/>
              <a:t> and </a:t>
            </a:r>
            <a:r>
              <a:rPr lang="en-US" sz="2700" u="sng" kern="0" dirty="0" smtClean="0"/>
              <a:t>water</a:t>
            </a:r>
            <a:r>
              <a:rPr lang="en-US" sz="2700" kern="0" dirty="0" smtClean="0"/>
              <a:t> to </a:t>
            </a:r>
            <a:r>
              <a:rPr lang="en-US" sz="2700" kern="0" dirty="0" smtClean="0"/>
              <a:t>penetrate the </a:t>
            </a:r>
            <a:r>
              <a:rPr lang="en-US" sz="2700" kern="0" dirty="0" smtClean="0"/>
              <a:t>surface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1" y="4838096"/>
            <a:ext cx="2909255" cy="1918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4835004"/>
            <a:ext cx="2463800" cy="180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Mechanical Weathering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Temperature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smtClean="0"/>
              <a:t>When rocks heat up, they </a:t>
            </a:r>
            <a:r>
              <a:rPr lang="en-US" sz="2400" u="sng" dirty="0" smtClean="0"/>
              <a:t>expand</a:t>
            </a:r>
            <a:r>
              <a:rPr lang="en-US" sz="2400" dirty="0" smtClean="0"/>
              <a:t> (grow)</a:t>
            </a:r>
          </a:p>
          <a:p>
            <a:pPr lvl="1" eaLnBrk="1" hangingPunct="1">
              <a:defRPr/>
            </a:pPr>
            <a:r>
              <a:rPr lang="en-US" sz="2400" dirty="0" smtClean="0"/>
              <a:t>When rocks cool down, they </a:t>
            </a:r>
            <a:r>
              <a:rPr lang="en-US" sz="2400" u="sng" dirty="0" smtClean="0"/>
              <a:t>contract</a:t>
            </a:r>
            <a:r>
              <a:rPr lang="en-US" sz="2400" dirty="0" smtClean="0"/>
              <a:t> (shrink)</a:t>
            </a:r>
          </a:p>
          <a:p>
            <a:pPr lvl="1" eaLnBrk="1" hangingPunct="1">
              <a:defRPr/>
            </a:pPr>
            <a:r>
              <a:rPr lang="en-US" sz="2400" dirty="0" smtClean="0"/>
              <a:t>Constant heating and cooling causes </a:t>
            </a:r>
            <a:r>
              <a:rPr lang="en-US" sz="2400" u="sng" dirty="0" smtClean="0"/>
              <a:t>cracks</a:t>
            </a:r>
            <a:r>
              <a:rPr lang="en-US" sz="2400" dirty="0" smtClean="0"/>
              <a:t> to form</a:t>
            </a:r>
          </a:p>
          <a:p>
            <a:pPr lvl="1" eaLnBrk="1" hangingPunct="1">
              <a:defRPr/>
            </a:pPr>
            <a:r>
              <a:rPr lang="en-US" sz="2400" dirty="0" smtClean="0"/>
              <a:t>Cracks </a:t>
            </a:r>
            <a:r>
              <a:rPr lang="en-US" sz="2400" u="sng" dirty="0" smtClean="0"/>
              <a:t>spread</a:t>
            </a:r>
            <a:r>
              <a:rPr lang="en-US" sz="2400" dirty="0" smtClean="0"/>
              <a:t> quickly when temperatures change a lot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581400"/>
            <a:ext cx="2628900" cy="196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1701" r="3253"/>
          <a:stretch/>
        </p:blipFill>
        <p:spPr>
          <a:xfrm>
            <a:off x="838201" y="4038600"/>
            <a:ext cx="4191000" cy="221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Mechanical Weathering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Abrasion</a:t>
            </a:r>
          </a:p>
          <a:p>
            <a:pPr lvl="1" eaLnBrk="1" hangingPunct="1">
              <a:defRPr/>
            </a:pPr>
            <a:r>
              <a:rPr lang="en-US" sz="2400" dirty="0" smtClean="0"/>
              <a:t>Abrasion:  scraping or </a:t>
            </a:r>
            <a:r>
              <a:rPr lang="en-US" sz="2400" u="sng" dirty="0" smtClean="0"/>
              <a:t>wearing</a:t>
            </a:r>
            <a:r>
              <a:rPr lang="en-US" sz="2400" dirty="0" smtClean="0"/>
              <a:t> away</a:t>
            </a:r>
          </a:p>
          <a:p>
            <a:pPr lvl="1" eaLnBrk="1" hangingPunct="1">
              <a:defRPr/>
            </a:pPr>
            <a:r>
              <a:rPr lang="en-US" sz="2400" dirty="0" smtClean="0"/>
              <a:t>Rock fragments are carried along by </a:t>
            </a:r>
            <a:r>
              <a:rPr lang="en-US" sz="2400" u="sng" dirty="0" smtClean="0"/>
              <a:t>wind</a:t>
            </a:r>
            <a:r>
              <a:rPr lang="en-US" sz="2400" dirty="0" smtClean="0"/>
              <a:t> or </a:t>
            </a:r>
            <a:r>
              <a:rPr lang="en-US" sz="2400" u="sng" dirty="0" smtClean="0"/>
              <a:t>water</a:t>
            </a:r>
            <a:r>
              <a:rPr lang="en-US" sz="2400" dirty="0" smtClean="0"/>
              <a:t>, they collide and rub against another rock.</a:t>
            </a:r>
          </a:p>
          <a:p>
            <a:pPr lvl="1" eaLnBrk="1" hangingPunct="1">
              <a:defRPr/>
            </a:pPr>
            <a:r>
              <a:rPr lang="en-US" sz="2400" dirty="0" smtClean="0"/>
              <a:t>This </a:t>
            </a:r>
            <a:r>
              <a:rPr lang="en-US" sz="2400" u="sng" dirty="0" smtClean="0"/>
              <a:t>breaks</a:t>
            </a:r>
            <a:r>
              <a:rPr lang="en-US" sz="2400" dirty="0" smtClean="0"/>
              <a:t> off small pieces.</a:t>
            </a:r>
          </a:p>
          <a:p>
            <a:pPr lvl="1" eaLnBrk="1" hangingPunct="1">
              <a:defRPr/>
            </a:pPr>
            <a:r>
              <a:rPr lang="en-US" sz="2400" dirty="0" smtClean="0"/>
              <a:t>Continued abrasion </a:t>
            </a:r>
            <a:r>
              <a:rPr lang="en-US" sz="2400" u="sng" dirty="0" smtClean="0"/>
              <a:t>rounds</a:t>
            </a:r>
            <a:r>
              <a:rPr lang="en-US" sz="2400" dirty="0" smtClean="0"/>
              <a:t> edges.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351" b="13939"/>
          <a:stretch/>
        </p:blipFill>
        <p:spPr>
          <a:xfrm>
            <a:off x="1828800" y="3873909"/>
            <a:ext cx="5486400" cy="2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Chemical Weathering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Chemical weathering</a:t>
            </a:r>
            <a:r>
              <a:rPr lang="en-US" dirty="0" smtClean="0"/>
              <a:t>—weathering that changes the chemical composition of a rock. </a:t>
            </a:r>
          </a:p>
        </p:txBody>
      </p:sp>
      <p:pic>
        <p:nvPicPr>
          <p:cNvPr id="3" name="What_Is_Chemical_Weathering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35814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an_segment4_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76" y="764422"/>
            <a:ext cx="3276600" cy="55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92807" y="1204740"/>
            <a:ext cx="1554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>
                <a:latin typeface="+mn-lt"/>
              </a:rPr>
              <a:t>Oxygen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" y="78806"/>
            <a:ext cx="633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Types of </a:t>
            </a:r>
            <a:r>
              <a:rPr lang="en-US" altLang="en-US" sz="3600" dirty="0"/>
              <a:t>Chemical Weathering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2807" y="1828800"/>
            <a:ext cx="568016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Oxygen combines with other substances in a chemical reaction called </a:t>
            </a:r>
            <a:r>
              <a:rPr lang="en-US" altLang="en-US" sz="3200" u="sng" dirty="0" smtClean="0">
                <a:latin typeface="+mn-lt"/>
              </a:rPr>
              <a:t>oxidation</a:t>
            </a:r>
            <a:r>
              <a:rPr lang="en-US" altLang="en-US" sz="3200" dirty="0" smtClean="0"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When oxygen combines with iron, </a:t>
            </a:r>
            <a:r>
              <a:rPr lang="en-US" altLang="en-US" sz="3200" u="sng" dirty="0" smtClean="0">
                <a:latin typeface="+mn-lt"/>
              </a:rPr>
              <a:t>rust</a:t>
            </a:r>
            <a:r>
              <a:rPr lang="en-US" altLang="en-US" sz="3200" dirty="0" smtClean="0">
                <a:latin typeface="+mn-lt"/>
              </a:rPr>
              <a:t> is formed.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This weakens </a:t>
            </a:r>
            <a:r>
              <a:rPr lang="en-US" altLang="en-US" sz="3200" u="sng" dirty="0" smtClean="0">
                <a:latin typeface="+mn-lt"/>
              </a:rPr>
              <a:t>chemical</a:t>
            </a:r>
            <a:r>
              <a:rPr lang="en-US" altLang="en-US" sz="3200" dirty="0" smtClean="0">
                <a:latin typeface="+mn-lt"/>
              </a:rPr>
              <a:t> bonds and breaks the rock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52400" y="1112407"/>
            <a:ext cx="1256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Water</a:t>
            </a:r>
            <a:endParaRPr lang="en-US" altLang="en-US" sz="3200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" y="78806"/>
            <a:ext cx="633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Types of </a:t>
            </a:r>
            <a:r>
              <a:rPr lang="en-US" altLang="en-US" sz="3600" dirty="0"/>
              <a:t>Chemical Weathering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27" r="16850"/>
          <a:stretch/>
        </p:blipFill>
        <p:spPr>
          <a:xfrm>
            <a:off x="6495677" y="838200"/>
            <a:ext cx="2438400" cy="24384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3182" y="1676400"/>
            <a:ext cx="660861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>
                <a:latin typeface="+mn-lt"/>
              </a:rPr>
              <a:t>Solution</a:t>
            </a:r>
            <a:r>
              <a:rPr lang="en-US" altLang="en-US" sz="3200" dirty="0" smtClean="0">
                <a:latin typeface="+mn-lt"/>
              </a:rPr>
              <a:t>: Water can weather rock by </a:t>
            </a:r>
            <a:r>
              <a:rPr lang="en-US" altLang="en-US" sz="3200" u="sng" dirty="0" smtClean="0">
                <a:latin typeface="+mn-lt"/>
              </a:rPr>
              <a:t>dissolving</a:t>
            </a:r>
            <a:r>
              <a:rPr lang="en-US" altLang="en-US" sz="3200" dirty="0" smtClean="0">
                <a:latin typeface="+mn-lt"/>
              </a:rPr>
              <a:t> minerals.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This will leave empty spaces.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>
                <a:latin typeface="+mn-lt"/>
              </a:rPr>
              <a:t>Hydration</a:t>
            </a:r>
            <a:r>
              <a:rPr lang="en-US" altLang="en-US" sz="3200" dirty="0" smtClean="0">
                <a:latin typeface="+mn-lt"/>
              </a:rPr>
              <a:t>:  chemical reaction in which water combines with another substance to form a new mineral.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>
                <a:latin typeface="+mn-lt"/>
              </a:rPr>
              <a:t>Hydrolysis</a:t>
            </a:r>
            <a:r>
              <a:rPr lang="en-US" altLang="en-US" sz="3200" dirty="0" smtClean="0">
                <a:latin typeface="+mn-lt"/>
              </a:rPr>
              <a:t>: water can </a:t>
            </a:r>
            <a:r>
              <a:rPr lang="en-US" altLang="en-US" sz="3200" u="sng" dirty="0" smtClean="0">
                <a:latin typeface="+mn-lt"/>
              </a:rPr>
              <a:t>break</a:t>
            </a:r>
            <a:r>
              <a:rPr lang="en-US" altLang="en-US" sz="3200" dirty="0" smtClean="0">
                <a:latin typeface="+mn-lt"/>
              </a:rPr>
              <a:t> apart minerals and </a:t>
            </a:r>
            <a:r>
              <a:rPr lang="en-US" altLang="en-US" sz="3200" u="sng" dirty="0" smtClean="0">
                <a:latin typeface="+mn-lt"/>
              </a:rPr>
              <a:t>combine</a:t>
            </a:r>
            <a:r>
              <a:rPr lang="en-US" altLang="en-US" sz="3200" dirty="0" smtClean="0">
                <a:latin typeface="+mn-lt"/>
              </a:rPr>
              <a:t> with the parts.</a:t>
            </a:r>
          </a:p>
        </p:txBody>
      </p:sp>
    </p:spTree>
    <p:extLst>
      <p:ext uri="{BB962C8B-B14F-4D97-AF65-F5344CB8AC3E}">
        <p14:creationId xmlns:p14="http://schemas.microsoft.com/office/powerpoint/2010/main" val="32424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92807" y="1336589"/>
            <a:ext cx="293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Carbon Dioxide</a:t>
            </a:r>
            <a:endParaRPr lang="en-US" altLang="en-US" sz="3200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" y="78806"/>
            <a:ext cx="633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Types of </a:t>
            </a:r>
            <a:r>
              <a:rPr lang="en-US" altLang="en-US" sz="3600" dirty="0"/>
              <a:t>Chemical Weathering</a:t>
            </a:r>
          </a:p>
        </p:txBody>
      </p:sp>
      <p:pic>
        <p:nvPicPr>
          <p:cNvPr id="2050" name="Picture 2" descr="http://www.virginia.org/uploadedImages/virginiaorg/Images/Article_Images/Feature_Images/caverns/LurayCavernsO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30587"/>
            <a:ext cx="3402426" cy="32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9734" y="1921364"/>
            <a:ext cx="545592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When water combines with CO</a:t>
            </a:r>
            <a:r>
              <a:rPr lang="en-US" altLang="en-US" sz="3200" baseline="-25000" dirty="0" smtClean="0">
                <a:latin typeface="+mn-lt"/>
              </a:rPr>
              <a:t>2</a:t>
            </a:r>
            <a:r>
              <a:rPr lang="en-US" altLang="en-US" sz="3200" dirty="0" smtClean="0">
                <a:latin typeface="+mn-lt"/>
              </a:rPr>
              <a:t>, it forms </a:t>
            </a:r>
            <a:r>
              <a:rPr lang="en-US" altLang="en-US" sz="3200" u="sng" dirty="0" smtClean="0">
                <a:latin typeface="+mn-lt"/>
              </a:rPr>
              <a:t>carbonic acid</a:t>
            </a:r>
            <a:r>
              <a:rPr lang="en-US" altLang="en-US" sz="3200" dirty="0" smtClean="0"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Carbonic acid can </a:t>
            </a:r>
            <a:r>
              <a:rPr lang="en-US" altLang="en-US" sz="3200" u="sng" dirty="0" smtClean="0">
                <a:latin typeface="+mn-lt"/>
              </a:rPr>
              <a:t>dissolve</a:t>
            </a:r>
            <a:r>
              <a:rPr lang="en-US" altLang="en-US" sz="3200" dirty="0" smtClean="0">
                <a:latin typeface="+mn-lt"/>
              </a:rPr>
              <a:t> some minerals such as </a:t>
            </a:r>
            <a:r>
              <a:rPr lang="en-US" altLang="en-US" sz="3200" u="sng" dirty="0" smtClean="0">
                <a:latin typeface="+mn-lt"/>
              </a:rPr>
              <a:t>calcite</a:t>
            </a:r>
            <a:r>
              <a:rPr lang="en-US" altLang="en-US" sz="3200" dirty="0" smtClean="0"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This can cause </a:t>
            </a:r>
            <a:r>
              <a:rPr lang="en-US" altLang="en-US" sz="3200" u="sng" dirty="0" smtClean="0">
                <a:latin typeface="+mn-lt"/>
              </a:rPr>
              <a:t>caverns</a:t>
            </a:r>
            <a:r>
              <a:rPr lang="en-US" altLang="en-US" sz="32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cidr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 b="16100"/>
          <a:stretch/>
        </p:blipFill>
        <p:spPr bwMode="auto">
          <a:xfrm>
            <a:off x="6398012" y="0"/>
            <a:ext cx="2748776" cy="35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" y="1524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Types of </a:t>
            </a:r>
            <a:r>
              <a:rPr lang="en-US" altLang="en-US" sz="3600" dirty="0"/>
              <a:t>Chemical </a:t>
            </a:r>
            <a:r>
              <a:rPr lang="en-US" altLang="en-US" sz="3600" dirty="0" smtClean="0"/>
              <a:t>Weathering</a:t>
            </a:r>
            <a:endParaRPr lang="en-US" alt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396425"/>
            <a:ext cx="18613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Acid </a:t>
            </a:r>
            <a:r>
              <a:rPr lang="en-US" altLang="en-US" sz="3200" dirty="0" smtClean="0"/>
              <a:t>Rain</a:t>
            </a:r>
            <a:endParaRPr lang="en-US" altLang="en-US" sz="3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6328" y="1981200"/>
            <a:ext cx="591311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>
                <a:latin typeface="+mn-lt"/>
              </a:rPr>
              <a:t>SO</a:t>
            </a:r>
            <a:r>
              <a:rPr lang="en-US" altLang="en-US" sz="3200" u="sng" baseline="-25000" dirty="0" smtClean="0">
                <a:latin typeface="+mn-lt"/>
              </a:rPr>
              <a:t>2</a:t>
            </a:r>
            <a:r>
              <a:rPr lang="en-US" altLang="en-US" sz="3200" dirty="0" smtClean="0">
                <a:latin typeface="+mn-lt"/>
              </a:rPr>
              <a:t> and </a:t>
            </a:r>
            <a:r>
              <a:rPr lang="en-US" altLang="en-US" sz="3200" u="sng" dirty="0" smtClean="0">
                <a:latin typeface="+mn-lt"/>
              </a:rPr>
              <a:t>NO</a:t>
            </a:r>
            <a:r>
              <a:rPr lang="en-US" altLang="en-US" sz="3200" dirty="0" smtClean="0">
                <a:latin typeface="+mn-lt"/>
              </a:rPr>
              <a:t> react with water and oxygen to create </a:t>
            </a:r>
            <a:r>
              <a:rPr lang="en-US" altLang="en-US" sz="3200" u="sng" dirty="0" smtClean="0">
                <a:latin typeface="+mn-lt"/>
              </a:rPr>
              <a:t>acid 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Acid rain </a:t>
            </a:r>
            <a:r>
              <a:rPr lang="en-US" altLang="en-US" sz="3200" u="sng" dirty="0" smtClean="0">
                <a:latin typeface="+mn-lt"/>
              </a:rPr>
              <a:t>speeds</a:t>
            </a:r>
            <a:r>
              <a:rPr lang="en-US" altLang="en-US" sz="3200" dirty="0" smtClean="0">
                <a:latin typeface="+mn-lt"/>
              </a:rPr>
              <a:t> up weathering and </a:t>
            </a:r>
            <a:r>
              <a:rPr lang="en-US" altLang="en-US" sz="3200" u="sng" dirty="0" smtClean="0">
                <a:latin typeface="+mn-lt"/>
              </a:rPr>
              <a:t>damages</a:t>
            </a:r>
            <a:r>
              <a:rPr lang="en-US" altLang="en-US" sz="3200" dirty="0" smtClean="0">
                <a:latin typeface="+mn-lt"/>
              </a:rPr>
              <a:t> plant and animal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It </a:t>
            </a:r>
            <a:r>
              <a:rPr lang="en-US" altLang="en-US" sz="3200" u="sng" dirty="0" smtClean="0">
                <a:latin typeface="+mn-lt"/>
              </a:rPr>
              <a:t>corrodes</a:t>
            </a:r>
            <a:r>
              <a:rPr lang="en-US" altLang="en-US" sz="3200" dirty="0" smtClean="0">
                <a:latin typeface="+mn-lt"/>
              </a:rPr>
              <a:t> manmade structures.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8353" y="295964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1908</a:t>
            </a:r>
          </a:p>
        </p:txBody>
      </p:sp>
      <p:pic>
        <p:nvPicPr>
          <p:cNvPr id="8" name="Picture 5" descr="acidr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1" b="16100"/>
          <a:stretch/>
        </p:blipFill>
        <p:spPr bwMode="auto">
          <a:xfrm>
            <a:off x="6420231" y="3328980"/>
            <a:ext cx="2740412" cy="35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98012" y="628862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Weathering?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Definition:  process that breaks down rocks into smaller pieces called </a:t>
            </a:r>
            <a:r>
              <a:rPr lang="en-US" u="sng" dirty="0" smtClean="0"/>
              <a:t>sediments.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914400" y="3048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Factors that affect Weathering – things that will change the </a:t>
            </a:r>
            <a:r>
              <a:rPr lang="en-US" altLang="en-US" sz="3600" u="sng" dirty="0" smtClean="0"/>
              <a:t>rate</a:t>
            </a:r>
            <a:r>
              <a:rPr lang="en-US" altLang="en-US" sz="3600" dirty="0" smtClean="0"/>
              <a:t> that weathering occurs.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597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" y="1524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Factors that Affect Weathering</a:t>
            </a:r>
            <a:endParaRPr lang="en-US" alt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2807" y="838200"/>
            <a:ext cx="1534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Climate</a:t>
            </a:r>
            <a:endParaRPr lang="en-US" altLang="en-US" sz="3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" y="1371600"/>
            <a:ext cx="620799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/>
              <a:t>Warm</a:t>
            </a:r>
            <a:r>
              <a:rPr lang="en-US" altLang="en-US" sz="3200" dirty="0" smtClean="0"/>
              <a:t>, </a:t>
            </a:r>
            <a:r>
              <a:rPr lang="en-US" altLang="en-US" sz="3200" u="sng" dirty="0" smtClean="0"/>
              <a:t>moist</a:t>
            </a:r>
            <a:r>
              <a:rPr lang="en-US" altLang="en-US" sz="3200" dirty="0" smtClean="0"/>
              <a:t> climates speed up weathering.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/>
              <a:t>Cold</a:t>
            </a:r>
            <a:r>
              <a:rPr lang="en-US" altLang="en-US" sz="3200" dirty="0" smtClean="0"/>
              <a:t> climates favor ice wedging.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/>
              <a:t>Dry</a:t>
            </a:r>
            <a:r>
              <a:rPr lang="en-US" altLang="en-US" sz="3200" dirty="0" smtClean="0"/>
              <a:t> climates experience very </a:t>
            </a:r>
            <a:r>
              <a:rPr lang="en-US" altLang="en-US" sz="3200" u="sng" dirty="0" smtClean="0"/>
              <a:t>little</a:t>
            </a:r>
            <a:r>
              <a:rPr lang="en-US" altLang="en-US" sz="3200" dirty="0" smtClean="0"/>
              <a:t> weathering.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95094"/>
            <a:ext cx="3810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" y="1524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Factors that Affect Weathering</a:t>
            </a:r>
            <a:endParaRPr lang="en-US" alt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2025" y="1453938"/>
            <a:ext cx="3846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Mineral Composition</a:t>
            </a:r>
            <a:endParaRPr lang="en-US" altLang="en-US" sz="3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2025" y="2057400"/>
            <a:ext cx="8590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Rocks made of minerals that will react with acids, water and oxygen will weather quicker than minerals that are less reactive.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165" t="28810" r="2038" b="25949"/>
          <a:stretch/>
        </p:blipFill>
        <p:spPr>
          <a:xfrm>
            <a:off x="2247515" y="3810000"/>
            <a:ext cx="4439994" cy="27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" y="1524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Factors that Affect Weathering</a:t>
            </a:r>
            <a:endParaRPr lang="en-US" alt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2807" y="1259974"/>
            <a:ext cx="18433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Exposure</a:t>
            </a:r>
            <a:endParaRPr lang="en-US" altLang="en-US" sz="3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2807" y="1905000"/>
            <a:ext cx="834159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The more </a:t>
            </a:r>
            <a:r>
              <a:rPr lang="en-US" altLang="en-US" sz="3200" u="sng" dirty="0" smtClean="0"/>
              <a:t>exposed</a:t>
            </a:r>
            <a:r>
              <a:rPr lang="en-US" altLang="en-US" sz="3200" dirty="0" smtClean="0"/>
              <a:t> rocks </a:t>
            </a:r>
            <a:r>
              <a:rPr lang="en-US" altLang="en-US" sz="3200" dirty="0" smtClean="0"/>
              <a:t>have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to air, water, and living things, the </a:t>
            </a:r>
            <a:r>
              <a:rPr lang="en-US" altLang="en-US" sz="3200" u="sng" dirty="0" smtClean="0"/>
              <a:t>faster</a:t>
            </a:r>
            <a:r>
              <a:rPr lang="en-US" altLang="en-US" sz="3200" dirty="0" smtClean="0"/>
              <a:t> they weather.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u="sng" dirty="0" smtClean="0"/>
              <a:t>Covering</a:t>
            </a:r>
            <a:r>
              <a:rPr lang="en-US" altLang="en-US" sz="3200" dirty="0" smtClean="0"/>
              <a:t> a rock </a:t>
            </a:r>
            <a:r>
              <a:rPr lang="en-US" altLang="en-US" sz="3200" u="sng" dirty="0" smtClean="0"/>
              <a:t>slows</a:t>
            </a:r>
            <a:r>
              <a:rPr lang="en-US" altLang="en-US" sz="3200" dirty="0" smtClean="0"/>
              <a:t> weathering.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Rocks with </a:t>
            </a:r>
            <a:r>
              <a:rPr lang="en-US" altLang="en-US" sz="3200" u="sng" dirty="0" smtClean="0"/>
              <a:t>two</a:t>
            </a:r>
            <a:r>
              <a:rPr lang="en-US" altLang="en-US" sz="3200" dirty="0" smtClean="0"/>
              <a:t> or more exposed surfaces will weather </a:t>
            </a:r>
            <a:r>
              <a:rPr lang="en-US" altLang="en-US" sz="3200" u="sng" dirty="0" smtClean="0"/>
              <a:t>faster</a:t>
            </a:r>
            <a:r>
              <a:rPr lang="en-US" alt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" y="1524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Factors that Affect Weathering</a:t>
            </a:r>
            <a:endParaRPr lang="en-US" alt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2807" y="1564774"/>
            <a:ext cx="1080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Time</a:t>
            </a:r>
            <a:endParaRPr lang="en-US" altLang="en-US" sz="3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2807" y="2209800"/>
            <a:ext cx="873252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The </a:t>
            </a:r>
            <a:r>
              <a:rPr lang="en-US" altLang="en-US" sz="3200" u="sng" dirty="0" smtClean="0"/>
              <a:t>longer</a:t>
            </a:r>
            <a:r>
              <a:rPr lang="en-US" altLang="en-US" sz="3200" dirty="0" smtClean="0"/>
              <a:t> a rock is exposed to weathering processes, the more it is broken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Weathering is a </a:t>
            </a:r>
            <a:r>
              <a:rPr lang="en-US" altLang="en-US" sz="3200" u="sng" dirty="0" smtClean="0"/>
              <a:t>slow</a:t>
            </a:r>
            <a:r>
              <a:rPr lang="en-US" altLang="en-US" sz="3200" dirty="0" smtClean="0"/>
              <a:t>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It can take </a:t>
            </a:r>
            <a:r>
              <a:rPr lang="en-US" altLang="en-US" sz="3200" u="sng" dirty="0" smtClean="0"/>
              <a:t>hundreds</a:t>
            </a:r>
            <a:r>
              <a:rPr lang="en-US" altLang="en-US" sz="3200" dirty="0" smtClean="0"/>
              <a:t> to </a:t>
            </a:r>
            <a:r>
              <a:rPr lang="en-US" altLang="en-US" sz="3200" u="sng" dirty="0" smtClean="0"/>
              <a:t>millions</a:t>
            </a:r>
            <a:r>
              <a:rPr lang="en-US" altLang="en-US" sz="3200" dirty="0" smtClean="0"/>
              <a:t> of years for a rock to weather.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Eventually, </a:t>
            </a:r>
            <a:r>
              <a:rPr lang="en-US" altLang="en-US" sz="3200" u="sng" dirty="0" smtClean="0"/>
              <a:t>all</a:t>
            </a:r>
            <a:r>
              <a:rPr lang="en-US" altLang="en-US" sz="3200" dirty="0" smtClean="0"/>
              <a:t> rocks at Earth’s surface will be </a:t>
            </a:r>
            <a:r>
              <a:rPr lang="en-US" altLang="en-US" sz="3200" u="sng" dirty="0" smtClean="0"/>
              <a:t>completely</a:t>
            </a:r>
            <a:r>
              <a:rPr lang="en-US" altLang="en-US" sz="3200" dirty="0" smtClean="0"/>
              <a:t> broken down by weathering.</a:t>
            </a:r>
          </a:p>
        </p:txBody>
      </p:sp>
    </p:spTree>
    <p:extLst>
      <p:ext uri="{BB962C8B-B14F-4D97-AF65-F5344CB8AC3E}">
        <p14:creationId xmlns:p14="http://schemas.microsoft.com/office/powerpoint/2010/main" val="18254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" y="1524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What Weathering Makes</a:t>
            </a:r>
            <a:endParaRPr lang="en-US" alt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2807" y="1742160"/>
            <a:ext cx="2064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Sediments</a:t>
            </a:r>
            <a:endParaRPr lang="en-US" altLang="en-US" sz="3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2807" y="2326935"/>
            <a:ext cx="44553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Sediments are </a:t>
            </a:r>
            <a:r>
              <a:rPr lang="en-US" altLang="en-US" sz="3200" u="sng" dirty="0" smtClean="0"/>
              <a:t>fragments</a:t>
            </a:r>
            <a:r>
              <a:rPr lang="en-US" altLang="en-US" sz="3200" dirty="0" smtClean="0"/>
              <a:t> or </a:t>
            </a:r>
            <a:r>
              <a:rPr lang="en-US" altLang="en-US" sz="3200" u="sng" dirty="0" smtClean="0"/>
              <a:t>particles</a:t>
            </a:r>
            <a:r>
              <a:rPr lang="en-US" altLang="en-US" sz="3200" dirty="0" smtClean="0"/>
              <a:t> of rock produced by weathering.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Sediments are named by their </a:t>
            </a:r>
            <a:r>
              <a:rPr lang="en-US" altLang="en-US" sz="3200" u="sng" dirty="0" smtClean="0"/>
              <a:t>size</a:t>
            </a:r>
            <a:r>
              <a:rPr lang="en-US" altLang="en-US" sz="3200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14600"/>
            <a:ext cx="4038600" cy="31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" y="1524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 smtClean="0"/>
              <a:t>What Weathering Makes</a:t>
            </a:r>
            <a:endParaRPr lang="en-US" alt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2807" y="1578629"/>
            <a:ext cx="827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 smtClean="0"/>
              <a:t>Soil</a:t>
            </a:r>
            <a:endParaRPr lang="en-US" altLang="en-US" sz="3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2807" y="2209800"/>
            <a:ext cx="62079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Weathering and plant growth change exposed rock and sediments into </a:t>
            </a:r>
            <a:r>
              <a:rPr lang="en-US" altLang="en-US" sz="3200" u="sng" dirty="0" smtClean="0"/>
              <a:t>soil</a:t>
            </a:r>
            <a:r>
              <a:rPr lang="en-US" alt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As soil forms, weathering and plant growth </a:t>
            </a:r>
            <a:r>
              <a:rPr lang="en-US" altLang="en-US" sz="3200" dirty="0" smtClean="0"/>
              <a:t>causes </a:t>
            </a:r>
            <a:r>
              <a:rPr lang="en-US" altLang="en-US" sz="3200" dirty="0" smtClean="0"/>
              <a:t>recognizable layers called </a:t>
            </a:r>
            <a:r>
              <a:rPr lang="en-US" altLang="en-US" sz="3200" u="sng" dirty="0" smtClean="0"/>
              <a:t>horizons</a:t>
            </a:r>
            <a:r>
              <a:rPr lang="en-US" altLang="en-US" sz="3200" dirty="0" smtClean="0"/>
              <a:t> to form in the soil.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685800"/>
            <a:ext cx="1524000" cy="57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68300"/>
            <a:ext cx="8229600" cy="762000"/>
          </a:xfrm>
        </p:spPr>
        <p:txBody>
          <a:bodyPr/>
          <a:lstStyle/>
          <a:p>
            <a:pPr algn="l"/>
            <a:r>
              <a:rPr lang="en-US" altLang="en-US" sz="4000" dirty="0" smtClean="0"/>
              <a:t>The </a:t>
            </a:r>
            <a:r>
              <a:rPr lang="en-US" altLang="en-US" sz="4000" dirty="0"/>
              <a:t>Nature of Soil</a:t>
            </a:r>
            <a:endParaRPr lang="en-US" altLang="en-US" sz="2000" dirty="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421081"/>
            <a:ext cx="8077200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Formation of </a:t>
            </a:r>
            <a:r>
              <a:rPr lang="en-US" altLang="en-US" b="1" dirty="0"/>
              <a:t>soil</a:t>
            </a:r>
            <a:r>
              <a:rPr lang="en-US" altLang="en-US" dirty="0"/>
              <a:t> – can take </a:t>
            </a:r>
            <a:r>
              <a:rPr lang="en-US" altLang="en-US" u="sng" dirty="0">
                <a:solidFill>
                  <a:srgbClr val="FFFF00"/>
                </a:solidFill>
              </a:rPr>
              <a:t>thousands</a:t>
            </a:r>
            <a:r>
              <a:rPr lang="en-US" altLang="en-US" dirty="0"/>
              <a:t> of years</a:t>
            </a:r>
          </a:p>
          <a:p>
            <a:pPr lvl="1">
              <a:buClr>
                <a:schemeClr val="tx1"/>
              </a:buClr>
            </a:pPr>
            <a:r>
              <a:rPr lang="en-US" altLang="en-US" u="sng" dirty="0">
                <a:solidFill>
                  <a:srgbClr val="FFFF00"/>
                </a:solidFill>
              </a:rPr>
              <a:t>Soil</a:t>
            </a:r>
            <a:r>
              <a:rPr lang="en-US" altLang="en-US" dirty="0"/>
              <a:t> is a mixture of weathered rock, decayed organic matter, mineral fragments, water, and air.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Formation is influenced by </a:t>
            </a:r>
            <a:r>
              <a:rPr lang="en-US" altLang="en-US" u="sng" dirty="0">
                <a:solidFill>
                  <a:srgbClr val="FFFF00"/>
                </a:solidFill>
              </a:rPr>
              <a:t>climate, slope</a:t>
            </a:r>
            <a:r>
              <a:rPr lang="en-US" altLang="en-US" dirty="0"/>
              <a:t>, type of </a:t>
            </a:r>
            <a:r>
              <a:rPr lang="en-US" altLang="en-US" u="sng" dirty="0">
                <a:solidFill>
                  <a:srgbClr val="FFFF00"/>
                </a:solidFill>
              </a:rPr>
              <a:t>rock</a:t>
            </a:r>
            <a:r>
              <a:rPr lang="en-US" altLang="en-US" dirty="0"/>
              <a:t>, types of </a:t>
            </a:r>
            <a:r>
              <a:rPr lang="en-US" altLang="en-US" u="sng" dirty="0">
                <a:solidFill>
                  <a:srgbClr val="FFFF00"/>
                </a:solidFill>
              </a:rPr>
              <a:t>vegetation</a:t>
            </a:r>
            <a:r>
              <a:rPr lang="en-US" altLang="en-US" dirty="0"/>
              <a:t>, and length of </a:t>
            </a:r>
            <a:r>
              <a:rPr lang="en-US" altLang="en-US" u="sng" dirty="0">
                <a:solidFill>
                  <a:srgbClr val="FFFF00"/>
                </a:solidFill>
              </a:rPr>
              <a:t>time</a:t>
            </a:r>
            <a:r>
              <a:rPr lang="en-US" altLang="en-US" dirty="0"/>
              <a:t> that rock has been weathering.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4636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4000" dirty="0" smtClean="0"/>
              <a:t>The </a:t>
            </a:r>
            <a:r>
              <a:rPr lang="en-US" altLang="en-US" sz="4000" dirty="0"/>
              <a:t>Nature of </a:t>
            </a:r>
            <a:r>
              <a:rPr lang="en-US" altLang="en-US" sz="4000" dirty="0" smtClean="0"/>
              <a:t>Soil</a:t>
            </a:r>
            <a:endParaRPr lang="en-US" altLang="en-US" sz="2000" dirty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Tx/>
            </a:pPr>
            <a:r>
              <a:rPr lang="en-US" altLang="en-US" u="sng" dirty="0">
                <a:solidFill>
                  <a:srgbClr val="FFFF00"/>
                </a:solidFill>
              </a:rPr>
              <a:t>Composition</a:t>
            </a:r>
            <a:r>
              <a:rPr lang="en-US" altLang="en-US" dirty="0"/>
              <a:t> of soil – the ingredients that make up soil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Clay, silt, and sand are small particles of </a:t>
            </a:r>
            <a:r>
              <a:rPr lang="en-US" altLang="en-US" u="sng" dirty="0">
                <a:solidFill>
                  <a:srgbClr val="FFFF00"/>
                </a:solidFill>
              </a:rPr>
              <a:t>sediment</a:t>
            </a:r>
            <a:r>
              <a:rPr lang="en-US" altLang="en-US" dirty="0"/>
              <a:t>.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Decaying, dark-colored plant and animal material is called </a:t>
            </a:r>
            <a:r>
              <a:rPr lang="en-US" altLang="en-US" u="sng" dirty="0">
                <a:solidFill>
                  <a:srgbClr val="FFFF00"/>
                </a:solidFill>
              </a:rPr>
              <a:t>humus</a:t>
            </a:r>
            <a:r>
              <a:rPr lang="en-US" altLang="en-US" dirty="0"/>
              <a:t>. 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Small spaces between soil particles may be filled with </a:t>
            </a:r>
            <a:r>
              <a:rPr lang="en-US" altLang="en-US" u="sng" dirty="0">
                <a:solidFill>
                  <a:srgbClr val="FFFF00"/>
                </a:solidFill>
              </a:rPr>
              <a:t>air</a:t>
            </a:r>
            <a:r>
              <a:rPr lang="en-US" altLang="en-US" dirty="0"/>
              <a:t> or </a:t>
            </a:r>
            <a:r>
              <a:rPr lang="en-US" altLang="en-US" u="sng" dirty="0">
                <a:solidFill>
                  <a:srgbClr val="FFFF00"/>
                </a:solidFill>
              </a:rPr>
              <a:t>water</a:t>
            </a:r>
            <a:r>
              <a:rPr lang="en-US" alt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191" y="107950"/>
            <a:ext cx="4229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 smtClean="0"/>
              <a:t>The </a:t>
            </a:r>
            <a:r>
              <a:rPr lang="en-US" altLang="en-US" sz="4000" dirty="0"/>
              <a:t>Nature of </a:t>
            </a:r>
            <a:r>
              <a:rPr lang="en-US" altLang="en-US" sz="4000" dirty="0" smtClean="0"/>
              <a:t>Soil</a:t>
            </a:r>
            <a:endParaRPr lang="en-US" altLang="en-US" sz="2000" dirty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81200"/>
            <a:ext cx="6096000" cy="4114800"/>
          </a:xfrm>
        </p:spPr>
        <p:txBody>
          <a:bodyPr/>
          <a:lstStyle/>
          <a:p>
            <a:pPr>
              <a:buClr>
                <a:schemeClr val="tx1"/>
              </a:buClr>
              <a:buSzTx/>
            </a:pPr>
            <a:r>
              <a:rPr lang="en-US" altLang="en-US" b="1" dirty="0"/>
              <a:t>Soil Profile</a:t>
            </a:r>
            <a:r>
              <a:rPr lang="en-US" altLang="en-US" dirty="0"/>
              <a:t> – made up of different </a:t>
            </a:r>
            <a:r>
              <a:rPr lang="en-US" altLang="en-US" u="sng" dirty="0">
                <a:solidFill>
                  <a:srgbClr val="FFFF00"/>
                </a:solidFill>
              </a:rPr>
              <a:t>layers</a:t>
            </a:r>
            <a:r>
              <a:rPr lang="en-US" altLang="en-US" dirty="0"/>
              <a:t> of soil</a:t>
            </a:r>
          </a:p>
          <a:p>
            <a:pPr lvl="1">
              <a:buClr>
                <a:schemeClr val="tx1"/>
              </a:buClr>
            </a:pPr>
            <a:r>
              <a:rPr lang="en-US" altLang="en-US" b="1" dirty="0"/>
              <a:t>Horizon</a:t>
            </a:r>
            <a:r>
              <a:rPr lang="en-US" altLang="en-US" dirty="0"/>
              <a:t> A – </a:t>
            </a:r>
            <a:r>
              <a:rPr lang="en-US" altLang="en-US" u="sng" dirty="0">
                <a:solidFill>
                  <a:srgbClr val="FFFF00"/>
                </a:solidFill>
              </a:rPr>
              <a:t>top</a:t>
            </a:r>
            <a:r>
              <a:rPr lang="en-US" altLang="en-US" dirty="0"/>
              <a:t> soil layer</a:t>
            </a:r>
          </a:p>
          <a:p>
            <a:pPr lvl="2">
              <a:buClr>
                <a:schemeClr val="tx1"/>
              </a:buClr>
              <a:buSzTx/>
            </a:pPr>
            <a:r>
              <a:rPr lang="en-US" altLang="en-US" dirty="0"/>
              <a:t>May be covered with organic </a:t>
            </a:r>
            <a:r>
              <a:rPr lang="en-US" altLang="en-US" b="1" u="sng" dirty="0">
                <a:solidFill>
                  <a:srgbClr val="FFFF00"/>
                </a:solidFill>
              </a:rPr>
              <a:t>litter</a:t>
            </a:r>
            <a:r>
              <a:rPr lang="en-US" altLang="en-US" dirty="0"/>
              <a:t> that may turn into humus</a:t>
            </a:r>
          </a:p>
          <a:p>
            <a:pPr lvl="2">
              <a:buClr>
                <a:schemeClr val="tx1"/>
              </a:buClr>
              <a:buSzTx/>
            </a:pPr>
            <a:r>
              <a:rPr lang="en-US" altLang="en-US" dirty="0"/>
              <a:t>Fertile layer with more </a:t>
            </a:r>
            <a:r>
              <a:rPr lang="en-US" altLang="en-US" u="sng" dirty="0">
                <a:solidFill>
                  <a:srgbClr val="FFFF00"/>
                </a:solidFill>
              </a:rPr>
              <a:t>humus</a:t>
            </a:r>
            <a:r>
              <a:rPr lang="en-US" altLang="en-US" dirty="0"/>
              <a:t> and less </a:t>
            </a:r>
            <a:r>
              <a:rPr lang="en-US" altLang="en-US" u="sng" dirty="0">
                <a:solidFill>
                  <a:srgbClr val="FFFF00"/>
                </a:solidFill>
              </a:rPr>
              <a:t>rock </a:t>
            </a:r>
            <a:r>
              <a:rPr lang="en-US" altLang="en-US" dirty="0"/>
              <a:t>and mineral particles than other soil horizons.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3" r="46860"/>
          <a:stretch/>
        </p:blipFill>
        <p:spPr>
          <a:xfrm>
            <a:off x="6553200" y="762000"/>
            <a:ext cx="243460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962400"/>
          </a:xfrm>
        </p:spPr>
        <p:txBody>
          <a:bodyPr/>
          <a:lstStyle/>
          <a:p>
            <a:r>
              <a:rPr lang="en-US" sz="5400" dirty="0" smtClean="0"/>
              <a:t>What do you think is breaking down the rock in the following pictures?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05264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 smtClean="0"/>
              <a:t>The </a:t>
            </a:r>
            <a:r>
              <a:rPr lang="en-US" altLang="en-US" sz="4000" dirty="0"/>
              <a:t>Nature of </a:t>
            </a:r>
            <a:r>
              <a:rPr lang="en-US" altLang="en-US" sz="4000" dirty="0" smtClean="0"/>
              <a:t>Soil</a:t>
            </a:r>
            <a:endParaRPr lang="en-US" altLang="en-US" sz="2000" dirty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5108575" cy="5029200"/>
          </a:xfrm>
        </p:spPr>
        <p:txBody>
          <a:bodyPr/>
          <a:lstStyle/>
          <a:p>
            <a:pPr lvl="1">
              <a:buClr>
                <a:schemeClr val="tx1"/>
              </a:buClr>
            </a:pPr>
            <a:r>
              <a:rPr lang="en-US" altLang="en-US" dirty="0"/>
              <a:t>Horizon B – </a:t>
            </a:r>
            <a:r>
              <a:rPr lang="en-US" altLang="en-US" u="sng" dirty="0">
                <a:solidFill>
                  <a:srgbClr val="FFFF00"/>
                </a:solidFill>
              </a:rPr>
              <a:t>middle</a:t>
            </a:r>
            <a:r>
              <a:rPr lang="en-US" altLang="en-US" dirty="0"/>
              <a:t> soil layer</a:t>
            </a:r>
          </a:p>
          <a:p>
            <a:pPr lvl="2">
              <a:buClr>
                <a:schemeClr val="tx1"/>
              </a:buClr>
              <a:buSzTx/>
            </a:pPr>
            <a:r>
              <a:rPr lang="en-US" altLang="en-US" dirty="0"/>
              <a:t>Contains less </a:t>
            </a:r>
            <a:r>
              <a:rPr lang="en-US" altLang="en-US" u="sng" dirty="0">
                <a:solidFill>
                  <a:srgbClr val="FFFF00"/>
                </a:solidFill>
              </a:rPr>
              <a:t>humus</a:t>
            </a:r>
            <a:r>
              <a:rPr lang="en-US" altLang="en-US" dirty="0"/>
              <a:t> and is lighter in color than A horizon.</a:t>
            </a:r>
          </a:p>
          <a:p>
            <a:pPr lvl="2">
              <a:buClr>
                <a:schemeClr val="tx1"/>
              </a:buClr>
              <a:buSzTx/>
            </a:pPr>
            <a:r>
              <a:rPr lang="en-US" altLang="en-US" dirty="0"/>
              <a:t>Minerals travel from A horizon to B horizon in a process called </a:t>
            </a:r>
            <a:r>
              <a:rPr lang="en-US" altLang="en-US" u="sng" dirty="0">
                <a:solidFill>
                  <a:srgbClr val="FFFF00"/>
                </a:solidFill>
              </a:rPr>
              <a:t>leaching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125027"/>
            <a:ext cx="3733800" cy="25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 smtClean="0"/>
              <a:t>The </a:t>
            </a:r>
            <a:r>
              <a:rPr lang="en-US" altLang="en-US" sz="4000" dirty="0"/>
              <a:t>Nature of </a:t>
            </a:r>
            <a:r>
              <a:rPr lang="en-US" altLang="en-US" sz="4000" dirty="0" smtClean="0"/>
              <a:t>Soil</a:t>
            </a:r>
            <a:endParaRPr lang="en-US" altLang="en-US" sz="2000" dirty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5029200"/>
          </a:xfrm>
        </p:spPr>
        <p:txBody>
          <a:bodyPr/>
          <a:lstStyle/>
          <a:p>
            <a:pPr lvl="1">
              <a:buClr>
                <a:schemeClr val="tx1"/>
              </a:buClr>
            </a:pPr>
            <a:r>
              <a:rPr lang="en-US" altLang="en-US" dirty="0" smtClean="0"/>
              <a:t>Horizon </a:t>
            </a:r>
            <a:r>
              <a:rPr lang="en-US" altLang="en-US" dirty="0"/>
              <a:t>C – </a:t>
            </a:r>
            <a:r>
              <a:rPr lang="en-US" altLang="en-US" u="sng" dirty="0">
                <a:solidFill>
                  <a:srgbClr val="FFFF00"/>
                </a:solidFill>
              </a:rPr>
              <a:t>bottom</a:t>
            </a:r>
            <a:r>
              <a:rPr lang="en-US" altLang="en-US" dirty="0"/>
              <a:t> soil layer</a:t>
            </a:r>
          </a:p>
          <a:p>
            <a:pPr lvl="2">
              <a:buClr>
                <a:schemeClr val="tx1"/>
              </a:buClr>
              <a:buSzTx/>
            </a:pPr>
            <a:r>
              <a:rPr lang="en-US" altLang="en-US" dirty="0"/>
              <a:t>Has very little </a:t>
            </a:r>
            <a:r>
              <a:rPr lang="en-US" altLang="en-US" u="sng" dirty="0">
                <a:solidFill>
                  <a:srgbClr val="FFFF00"/>
                </a:solidFill>
              </a:rPr>
              <a:t>organic</a:t>
            </a:r>
            <a:r>
              <a:rPr lang="en-US" altLang="en-US" dirty="0"/>
              <a:t> matter and is not strongly affected by leaching</a:t>
            </a:r>
          </a:p>
          <a:p>
            <a:pPr lvl="2">
              <a:buClr>
                <a:schemeClr val="tx1"/>
              </a:buClr>
              <a:buSzTx/>
            </a:pPr>
            <a:r>
              <a:rPr lang="en-US" altLang="en-US" dirty="0"/>
              <a:t>Contains rock – the </a:t>
            </a:r>
            <a:r>
              <a:rPr lang="en-US" altLang="en-US" u="sng" dirty="0">
                <a:solidFill>
                  <a:srgbClr val="FFFF00"/>
                </a:solidFill>
              </a:rPr>
              <a:t>parent</a:t>
            </a:r>
            <a:r>
              <a:rPr lang="en-US" altLang="en-US" dirty="0"/>
              <a:t> material of the soil</a:t>
            </a:r>
          </a:p>
          <a:p>
            <a:pPr lvl="2">
              <a:buClr>
                <a:schemeClr val="tx1"/>
              </a:buClr>
              <a:buSzTx/>
            </a:pPr>
            <a:r>
              <a:rPr lang="en-US" altLang="en-US" dirty="0"/>
              <a:t>Glaciers can deposit soil that did not form from the </a:t>
            </a:r>
            <a:r>
              <a:rPr lang="en-US" altLang="en-US" u="sng" dirty="0">
                <a:solidFill>
                  <a:srgbClr val="FFFF00"/>
                </a:solidFill>
              </a:rPr>
              <a:t>bedrock</a:t>
            </a:r>
            <a:r>
              <a:rPr lang="en-US" altLang="en-US" dirty="0"/>
              <a:t> beneath it.</a:t>
            </a:r>
          </a:p>
        </p:txBody>
      </p:sp>
    </p:spTree>
    <p:extLst>
      <p:ext uri="{BB962C8B-B14F-4D97-AF65-F5344CB8AC3E}">
        <p14:creationId xmlns:p14="http://schemas.microsoft.com/office/powerpoint/2010/main" val="15978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 smtClean="0"/>
              <a:t>The </a:t>
            </a:r>
            <a:r>
              <a:rPr lang="en-US" altLang="en-US" sz="4000" dirty="0"/>
              <a:t>Nature of </a:t>
            </a:r>
            <a:r>
              <a:rPr lang="en-US" altLang="en-US" sz="4000" dirty="0" smtClean="0"/>
              <a:t>Soil</a:t>
            </a:r>
            <a:endParaRPr lang="en-US" altLang="en-US" sz="2000" dirty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Soil Types – </a:t>
            </a:r>
            <a:r>
              <a:rPr lang="en-US" altLang="en-US" u="sng" dirty="0">
                <a:solidFill>
                  <a:srgbClr val="FFFF00"/>
                </a:solidFill>
              </a:rPr>
              <a:t>differ</a:t>
            </a:r>
            <a:r>
              <a:rPr lang="en-US" altLang="en-US" dirty="0"/>
              <a:t> in different places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Different regions have different </a:t>
            </a:r>
            <a:r>
              <a:rPr lang="en-US" altLang="en-US" u="sng" dirty="0">
                <a:solidFill>
                  <a:srgbClr val="FFFF00"/>
                </a:solidFill>
              </a:rPr>
              <a:t>climates</a:t>
            </a:r>
            <a:r>
              <a:rPr lang="en-US" altLang="en-US" dirty="0"/>
              <a:t> that affect soil development.</a:t>
            </a:r>
          </a:p>
          <a:p>
            <a:pPr lvl="1">
              <a:buClr>
                <a:schemeClr val="tx1"/>
              </a:buClr>
            </a:pPr>
            <a:r>
              <a:rPr lang="en-US" altLang="en-US" u="sng" dirty="0">
                <a:solidFill>
                  <a:srgbClr val="FFFF00"/>
                </a:solidFill>
              </a:rPr>
              <a:t>Parent</a:t>
            </a:r>
            <a:r>
              <a:rPr lang="en-US" altLang="en-US" dirty="0"/>
              <a:t> rock affects soil formation and type of </a:t>
            </a:r>
            <a:r>
              <a:rPr lang="en-US" altLang="en-US" u="sng" dirty="0">
                <a:solidFill>
                  <a:srgbClr val="FFFF00"/>
                </a:solidFill>
              </a:rPr>
              <a:t>vegetation</a:t>
            </a:r>
            <a:r>
              <a:rPr lang="en-US" altLang="en-US" dirty="0"/>
              <a:t> that grows in a region.</a:t>
            </a:r>
          </a:p>
          <a:p>
            <a:pPr lvl="1">
              <a:buClr>
                <a:schemeClr val="tx1"/>
              </a:buClr>
            </a:pPr>
            <a:r>
              <a:rPr lang="en-US" altLang="en-US" u="sng" dirty="0">
                <a:solidFill>
                  <a:srgbClr val="FFFF00"/>
                </a:solidFill>
              </a:rPr>
              <a:t>Time</a:t>
            </a:r>
            <a:r>
              <a:rPr lang="en-US" altLang="en-US" dirty="0"/>
              <a:t> affects soil development because the longer the weathering has occurred, the less the soil resembles the parent rock.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Soil on steep </a:t>
            </a:r>
            <a:r>
              <a:rPr lang="en-US" altLang="en-US" u="sng" dirty="0">
                <a:solidFill>
                  <a:srgbClr val="FFFF00"/>
                </a:solidFill>
              </a:rPr>
              <a:t>slopes</a:t>
            </a:r>
            <a:r>
              <a:rPr lang="en-US" altLang="en-US" dirty="0"/>
              <a:t> develops poorly.</a:t>
            </a:r>
          </a:p>
        </p:txBody>
      </p:sp>
    </p:spTree>
    <p:extLst>
      <p:ext uri="{BB962C8B-B14F-4D97-AF65-F5344CB8AC3E}">
        <p14:creationId xmlns:p14="http://schemas.microsoft.com/office/powerpoint/2010/main" val="3322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we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28600" y="304800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04800" y="338426"/>
            <a:ext cx="492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4400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17090"/>
            <a:ext cx="7543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ess%201sq%20ft%20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454"/>
            <a:ext cx="7696200" cy="578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95539" y="228600"/>
            <a:ext cx="46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40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evi%20Old%20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399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28600" y="152399"/>
            <a:ext cx="43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Evidence of weathering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Gritty dirt and stones by the sidewalk</a:t>
            </a:r>
          </a:p>
          <a:p>
            <a:pPr eaLnBrk="1" hangingPunct="1">
              <a:defRPr/>
            </a:pPr>
            <a:r>
              <a:rPr lang="en-US" dirty="0" smtClean="0"/>
              <a:t>Cracks and holes in streets and sidewalks</a:t>
            </a:r>
          </a:p>
          <a:p>
            <a:pPr eaLnBrk="1" hangingPunct="1">
              <a:defRPr/>
            </a:pPr>
            <a:r>
              <a:rPr lang="en-US" dirty="0" smtClean="0"/>
              <a:t>Blurred tombstones</a:t>
            </a:r>
          </a:p>
          <a:p>
            <a:pPr eaLnBrk="1" hangingPunct="1">
              <a:defRPr/>
            </a:pPr>
            <a:r>
              <a:rPr lang="en-US" dirty="0" smtClean="0"/>
              <a:t>Broken down statues</a:t>
            </a:r>
          </a:p>
          <a:p>
            <a:pPr eaLnBrk="1" hangingPunct="1">
              <a:defRPr/>
            </a:pPr>
            <a:r>
              <a:rPr lang="en-US" dirty="0" smtClean="0"/>
              <a:t>Older mountains are smaller and smoother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57200" y="174054"/>
            <a:ext cx="3540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200" dirty="0"/>
              <a:t>Before Weathering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5410200" y="195232"/>
            <a:ext cx="286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dirty="0"/>
              <a:t>After Weathering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87870"/>
            <a:ext cx="8229600" cy="479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992</TotalTime>
  <Words>940</Words>
  <Application>Microsoft Macintosh PowerPoint</Application>
  <PresentationFormat>On-screen Show (4:3)</PresentationFormat>
  <Paragraphs>128</Paragraphs>
  <Slides>32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Arial</vt:lpstr>
      <vt:lpstr>Tahoma</vt:lpstr>
      <vt:lpstr>Wingdings</vt:lpstr>
      <vt:lpstr>Textured</vt:lpstr>
      <vt:lpstr>PowerPoint Presentation</vt:lpstr>
      <vt:lpstr>What is Weathering?</vt:lpstr>
      <vt:lpstr>What do you think is breaking down the rock in the following pictures?</vt:lpstr>
      <vt:lpstr>PowerPoint Presentation</vt:lpstr>
      <vt:lpstr>PowerPoint Presentation</vt:lpstr>
      <vt:lpstr>PowerPoint Presentation</vt:lpstr>
      <vt:lpstr>PowerPoint Presentation</vt:lpstr>
      <vt:lpstr>Evidence of weathering</vt:lpstr>
      <vt:lpstr>PowerPoint Presentation</vt:lpstr>
      <vt:lpstr>Types of Weathering </vt:lpstr>
      <vt:lpstr>Types of Mechanical Weathering </vt:lpstr>
      <vt:lpstr>Types of Mechanical Weathering</vt:lpstr>
      <vt:lpstr>Types of Mechanical Weathering</vt:lpstr>
      <vt:lpstr>Types of Mechanical Weathering</vt:lpstr>
      <vt:lpstr>Chemical Weathering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Nature of Soil</vt:lpstr>
      <vt:lpstr>The Nature of Soil</vt:lpstr>
      <vt:lpstr>The Nature of Soil</vt:lpstr>
      <vt:lpstr>The Nature of Soil</vt:lpstr>
      <vt:lpstr>The Nature of Soil</vt:lpstr>
      <vt:lpstr>The Nature of Soil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Janette</dc:creator>
  <cp:lastModifiedBy>Howell, Jennifer</cp:lastModifiedBy>
  <cp:revision>66</cp:revision>
  <dcterms:created xsi:type="dcterms:W3CDTF">2003-09-02T01:53:08Z</dcterms:created>
  <dcterms:modified xsi:type="dcterms:W3CDTF">2016-10-31T02:41:51Z</dcterms:modified>
</cp:coreProperties>
</file>