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75" r:id="rId8"/>
    <p:sldId id="276" r:id="rId9"/>
    <p:sldId id="263" r:id="rId10"/>
    <p:sldId id="264" r:id="rId11"/>
    <p:sldId id="265" r:id="rId12"/>
    <p:sldId id="266" r:id="rId13"/>
    <p:sldId id="267" r:id="rId14"/>
    <p:sldId id="277" r:id="rId15"/>
    <p:sldId id="268" r:id="rId16"/>
    <p:sldId id="278" r:id="rId17"/>
    <p:sldId id="269" r:id="rId18"/>
    <p:sldId id="279" r:id="rId19"/>
    <p:sldId id="270" r:id="rId20"/>
    <p:sldId id="271" r:id="rId21"/>
    <p:sldId id="272" r:id="rId22"/>
    <p:sldId id="273" r:id="rId23"/>
    <p:sldId id="280" r:id="rId24"/>
    <p:sldId id="27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hapter 13" id="{AEC5B35D-AFFA-6944-9662-497865E40B4F}">
          <p14:sldIdLst>
            <p14:sldId id="257"/>
            <p14:sldId id="258"/>
            <p14:sldId id="259"/>
            <p14:sldId id="260"/>
            <p14:sldId id="261"/>
            <p14:sldId id="262"/>
            <p14:sldId id="275"/>
            <p14:sldId id="276"/>
            <p14:sldId id="263"/>
            <p14:sldId id="264"/>
            <p14:sldId id="265"/>
          </p14:sldIdLst>
        </p14:section>
        <p14:section name="Chapter 14" id="{79559627-CBE8-9646-8995-F8FEC3205054}">
          <p14:sldIdLst>
            <p14:sldId id="266"/>
            <p14:sldId id="267"/>
            <p14:sldId id="277"/>
            <p14:sldId id="268"/>
            <p14:sldId id="278"/>
            <p14:sldId id="269"/>
            <p14:sldId id="279"/>
            <p14:sldId id="270"/>
            <p14:sldId id="271"/>
            <p14:sldId id="272"/>
            <p14:sldId id="273"/>
            <p14:sldId id="280"/>
            <p14:sldId id="27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795"/>
    <p:restoredTop sz="94709"/>
  </p:normalViewPr>
  <p:slideViewPr>
    <p:cSldViewPr snapToGrid="0" snapToObjects="1">
      <p:cViewPr varScale="1">
        <p:scale>
          <a:sx n="55" d="100"/>
          <a:sy n="55" d="100"/>
        </p:scale>
        <p:origin x="200" y="10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46FFFE-89BE-7A49-AFC6-E28FD393397F}" type="datetimeFigureOut">
              <a:rPr lang="en-US" smtClean="0"/>
              <a:t>12/11/16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9E78E-AF61-1F4B-8471-BAC37D937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6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09CDA-DA26-AF4F-BF2E-41B5F8B9080B}" type="datetimeFigureOut">
              <a:rPr lang="en-US" smtClean="0"/>
              <a:t>12/11/16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205C2-BBD8-8142-BF3A-353DB2D46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7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09CDA-DA26-AF4F-BF2E-41B5F8B9080B}" type="datetimeFigureOut">
              <a:rPr lang="en-US" smtClean="0"/>
              <a:t>12/11/16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205C2-BBD8-8142-BF3A-353DB2D46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3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09CDA-DA26-AF4F-BF2E-41B5F8B9080B}" type="datetimeFigureOut">
              <a:rPr lang="en-US" smtClean="0"/>
              <a:t>12/11/16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205C2-BBD8-8142-BF3A-353DB2D46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66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09CDA-DA26-AF4F-BF2E-41B5F8B9080B}" type="datetimeFigureOut">
              <a:rPr lang="en-US" smtClean="0"/>
              <a:t>12/11/16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205C2-BBD8-8142-BF3A-353DB2D46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332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09CDA-DA26-AF4F-BF2E-41B5F8B9080B}" type="datetimeFigureOut">
              <a:rPr lang="en-US" smtClean="0"/>
              <a:t>12/11/16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205C2-BBD8-8142-BF3A-353DB2D46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25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09CDA-DA26-AF4F-BF2E-41B5F8B9080B}" type="datetimeFigureOut">
              <a:rPr lang="en-US" smtClean="0"/>
              <a:t>12/11/16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205C2-BBD8-8142-BF3A-353DB2D46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394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09CDA-DA26-AF4F-BF2E-41B5F8B9080B}" type="datetimeFigureOut">
              <a:rPr lang="en-US" smtClean="0"/>
              <a:t>12/11/16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205C2-BBD8-8142-BF3A-353DB2D46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5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09CDA-DA26-AF4F-BF2E-41B5F8B9080B}" type="datetimeFigureOut">
              <a:rPr lang="en-US" smtClean="0"/>
              <a:t>12/11/16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205C2-BBD8-8142-BF3A-353DB2D46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68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09CDA-DA26-AF4F-BF2E-41B5F8B9080B}" type="datetimeFigureOut">
              <a:rPr lang="en-US" smtClean="0"/>
              <a:t>12/11/16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205C2-BBD8-8142-BF3A-353DB2D46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143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09CDA-DA26-AF4F-BF2E-41B5F8B9080B}" type="datetimeFigureOut">
              <a:rPr lang="en-US" smtClean="0"/>
              <a:t>12/11/16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205C2-BBD8-8142-BF3A-353DB2D46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9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09CDA-DA26-AF4F-BF2E-41B5F8B9080B}" type="datetimeFigureOut">
              <a:rPr lang="en-US" smtClean="0"/>
              <a:t>12/11/16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205C2-BBD8-8142-BF3A-353DB2D46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40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09CDA-DA26-AF4F-BF2E-41B5F8B9080B}" type="datetimeFigureOut">
              <a:rPr lang="en-US" smtClean="0"/>
              <a:t>12/11/16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205C2-BBD8-8142-BF3A-353DB2D46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07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6.tiff"/><Relationship Id="rId5" Type="http://schemas.openxmlformats.org/officeDocument/2006/relationships/image" Target="../media/image7.tiff"/><Relationship Id="rId6" Type="http://schemas.openxmlformats.org/officeDocument/2006/relationships/image" Target="../media/image8.tiff"/><Relationship Id="rId7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://www.wesleyan.edu/ctgeology/LISproject/images/Relati5.gif" TargetMode="External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ctrTitle"/>
          </p:nvPr>
        </p:nvSpPr>
        <p:spPr>
          <a:xfrm>
            <a:off x="609600" y="381001"/>
            <a:ext cx="7772400" cy="14700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x-none" dirty="0">
                <a:solidFill>
                  <a:schemeClr val="bg1"/>
                </a:solidFill>
              </a:rPr>
              <a:t>Chapter 13 </a:t>
            </a:r>
            <a:br>
              <a:rPr lang="en-US" altLang="x-none" dirty="0">
                <a:solidFill>
                  <a:schemeClr val="bg1"/>
                </a:solidFill>
              </a:rPr>
            </a:br>
            <a:endParaRPr lang="en-US" altLang="x-none" dirty="0">
              <a:solidFill>
                <a:schemeClr val="bg1"/>
              </a:solidFill>
            </a:endParaRPr>
          </a:p>
        </p:txBody>
      </p:sp>
      <p:sp>
        <p:nvSpPr>
          <p:cNvPr id="1027" name="Subtitle 2"/>
          <p:cNvSpPr>
            <a:spLocks noGrp="1"/>
          </p:cNvSpPr>
          <p:nvPr>
            <p:ph type="subTitle" idx="1"/>
          </p:nvPr>
        </p:nvSpPr>
        <p:spPr>
          <a:xfrm>
            <a:off x="5105400" y="4953000"/>
            <a:ext cx="6400800" cy="1752600"/>
          </a:xfrm>
        </p:spPr>
        <p:txBody>
          <a:bodyPr/>
          <a:lstStyle/>
          <a:p>
            <a:r>
              <a:rPr lang="en-US" altLang="x-none" sz="4400">
                <a:solidFill>
                  <a:schemeClr val="bg1"/>
                </a:solidFill>
              </a:rPr>
              <a:t>Clue’s to Earth’s Past</a:t>
            </a:r>
          </a:p>
        </p:txBody>
      </p:sp>
    </p:spTree>
    <p:extLst>
      <p:ext uri="{BB962C8B-B14F-4D97-AF65-F5344CB8AC3E}">
        <p14:creationId xmlns:p14="http://schemas.microsoft.com/office/powerpoint/2010/main" val="1113497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3127375" y="0"/>
            <a:ext cx="5937250" cy="1189038"/>
          </a:xfrm>
        </p:spPr>
        <p:txBody>
          <a:bodyPr/>
          <a:lstStyle/>
          <a:p>
            <a:pPr>
              <a:defRPr/>
            </a:pPr>
            <a:r>
              <a:rPr lang="en-US" altLang="x-none"/>
              <a:t>Absolute Age of Rocks</a:t>
            </a:r>
          </a:p>
        </p:txBody>
      </p:sp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703385" y="1189038"/>
            <a:ext cx="10644553" cy="55165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x-none" sz="3200" dirty="0">
                <a:solidFill>
                  <a:schemeClr val="bg1"/>
                </a:solidFill>
              </a:rPr>
              <a:t>C. Calculating the absolute age of a rock using the ratio of parent isotope to daughter product and the half-life of the parent is called </a:t>
            </a:r>
            <a:r>
              <a:rPr lang="en-US" altLang="x-none" sz="3200" b="1" dirty="0">
                <a:solidFill>
                  <a:schemeClr val="bg1"/>
                </a:solidFill>
              </a:rPr>
              <a:t>radiometric</a:t>
            </a:r>
            <a:r>
              <a:rPr lang="en-US" altLang="x-none" sz="3200" dirty="0">
                <a:solidFill>
                  <a:schemeClr val="bg1"/>
                </a:solidFill>
              </a:rPr>
              <a:t> </a:t>
            </a:r>
            <a:r>
              <a:rPr lang="en-US" altLang="x-none" sz="3200" b="1" u="sng" dirty="0">
                <a:solidFill>
                  <a:schemeClr val="accent1">
                    <a:lumMod val="50000"/>
                  </a:schemeClr>
                </a:solidFill>
              </a:rPr>
              <a:t>dating</a:t>
            </a:r>
            <a:r>
              <a:rPr lang="en-US" altLang="x-none" sz="3200" b="1" u="sng" dirty="0">
                <a:solidFill>
                  <a:schemeClr val="bg1"/>
                </a:solidFill>
              </a:rPr>
              <a:t>.</a:t>
            </a:r>
          </a:p>
          <a:p>
            <a:pPr marL="1257300" lvl="2" indent="-457200">
              <a:buFont typeface="Calibri" charset="0"/>
              <a:buAutoNum type="arabicPeriod"/>
            </a:pPr>
            <a:r>
              <a:rPr lang="en-US" altLang="x-none" sz="2800" b="1" u="sng" dirty="0">
                <a:solidFill>
                  <a:schemeClr val="accent1">
                    <a:lumMod val="50000"/>
                  </a:schemeClr>
                </a:solidFill>
              </a:rPr>
              <a:t>Potassium-argon</a:t>
            </a:r>
            <a:r>
              <a:rPr lang="en-US" altLang="x-none" sz="2800" dirty="0">
                <a:solidFill>
                  <a:schemeClr val="bg1"/>
                </a:solidFill>
              </a:rPr>
              <a:t> dating is used to date ancient rocks millions of years old.</a:t>
            </a:r>
          </a:p>
          <a:p>
            <a:pPr marL="1257300" lvl="2" indent="-457200">
              <a:buFont typeface="Calibri" charset="0"/>
              <a:buAutoNum type="arabicPeriod"/>
            </a:pPr>
            <a:r>
              <a:rPr lang="en-US" altLang="x-none" sz="2800" b="1" u="sng" dirty="0">
                <a:solidFill>
                  <a:schemeClr val="accent1">
                    <a:lumMod val="50000"/>
                  </a:schemeClr>
                </a:solidFill>
              </a:rPr>
              <a:t>Carbon-14</a:t>
            </a:r>
            <a:r>
              <a:rPr lang="en-US" altLang="x-none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x-none" sz="2800" dirty="0">
                <a:solidFill>
                  <a:schemeClr val="bg1"/>
                </a:solidFill>
              </a:rPr>
              <a:t>dating is used to date bones, wood, and charcoal up to 75,000 years old</a:t>
            </a:r>
            <a:r>
              <a:rPr lang="en-US" altLang="x-none" sz="2800" u="sng" dirty="0">
                <a:solidFill>
                  <a:schemeClr val="bg1"/>
                </a:solidFill>
              </a:rPr>
              <a:t>.</a:t>
            </a:r>
          </a:p>
          <a:p>
            <a:pPr marL="1257300" lvl="2" indent="-457200">
              <a:buFont typeface="Calibri" charset="0"/>
              <a:buAutoNum type="arabicPeriod"/>
            </a:pPr>
            <a:r>
              <a:rPr lang="en-US" altLang="x-none" sz="2800" dirty="0">
                <a:solidFill>
                  <a:schemeClr val="bg1"/>
                </a:solidFill>
              </a:rPr>
              <a:t>Earth is estimated to be about 4.5 billion years old; the oldest known rocks are </a:t>
            </a:r>
            <a:r>
              <a:rPr lang="en-US" altLang="x-none" sz="2800" b="1" u="sng" dirty="0">
                <a:solidFill>
                  <a:schemeClr val="accent1">
                    <a:lumMod val="50000"/>
                  </a:schemeClr>
                </a:solidFill>
              </a:rPr>
              <a:t>3.96 billion</a:t>
            </a:r>
            <a:r>
              <a:rPr lang="en-US" altLang="x-none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x-none" sz="2800" dirty="0">
                <a:solidFill>
                  <a:schemeClr val="bg1"/>
                </a:solidFill>
              </a:rPr>
              <a:t>years old.</a:t>
            </a:r>
          </a:p>
          <a:p>
            <a:pPr marL="0" indent="-57150">
              <a:buNone/>
            </a:pPr>
            <a:r>
              <a:rPr lang="en-US" altLang="x-none" sz="3200" dirty="0">
                <a:solidFill>
                  <a:schemeClr val="bg1"/>
                </a:solidFill>
              </a:rPr>
              <a:t>D. </a:t>
            </a:r>
            <a:r>
              <a:rPr lang="en-US" altLang="x-none" sz="3200" b="1" u="sng" dirty="0">
                <a:solidFill>
                  <a:schemeClr val="accent1">
                    <a:lumMod val="50000"/>
                  </a:schemeClr>
                </a:solidFill>
              </a:rPr>
              <a:t>Uniformitarianism</a:t>
            </a:r>
            <a:r>
              <a:rPr lang="en-US" altLang="x-none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x-none" sz="3200" dirty="0">
                <a:solidFill>
                  <a:schemeClr val="bg1"/>
                </a:solidFill>
              </a:rPr>
              <a:t>- Earth processes occurring today are similar to those which occurred in the past. </a:t>
            </a:r>
          </a:p>
        </p:txBody>
      </p:sp>
    </p:spTree>
    <p:extLst>
      <p:ext uri="{BB962C8B-B14F-4D97-AF65-F5344CB8AC3E}">
        <p14:creationId xmlns:p14="http://schemas.microsoft.com/office/powerpoint/2010/main" val="1954207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3130550" y="15875"/>
            <a:ext cx="5937250" cy="1189038"/>
          </a:xfrm>
        </p:spPr>
        <p:txBody>
          <a:bodyPr/>
          <a:lstStyle/>
          <a:p>
            <a:pPr>
              <a:defRPr/>
            </a:pPr>
            <a:r>
              <a:rPr lang="en-US" altLang="x-none"/>
              <a:t>Absolute Ages of Rocks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Discussion Question:</a:t>
            </a:r>
          </a:p>
          <a:p>
            <a:pPr marL="0" indent="0"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To determine the age of ancient rock, is it better to use potassium-argon dating or carbon-14 dating? </a:t>
            </a:r>
            <a:r>
              <a:rPr lang="en-US" smtClean="0">
                <a:solidFill>
                  <a:schemeClr val="bg1"/>
                </a:solidFill>
              </a:rPr>
              <a:t>Why?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101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6257926" y="2708275"/>
            <a:ext cx="3313113" cy="1701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x-none"/>
              <a:t>Geologic Time</a:t>
            </a: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6257925" y="4421189"/>
            <a:ext cx="3309938" cy="1260475"/>
          </a:xfrm>
        </p:spPr>
        <p:txBody>
          <a:bodyPr/>
          <a:lstStyle/>
          <a:p>
            <a:pPr eaLnBrk="1" hangingPunct="1"/>
            <a:r>
              <a:rPr lang="en-US" altLang="x-none"/>
              <a:t>Chapter 14</a:t>
            </a:r>
          </a:p>
        </p:txBody>
      </p:sp>
    </p:spTree>
    <p:extLst>
      <p:ext uri="{BB962C8B-B14F-4D97-AF65-F5344CB8AC3E}">
        <p14:creationId xmlns:p14="http://schemas.microsoft.com/office/powerpoint/2010/main" val="228005594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024688" cy="762000"/>
          </a:xfrm>
        </p:spPr>
        <p:txBody>
          <a:bodyPr/>
          <a:lstStyle/>
          <a:p>
            <a:pPr eaLnBrk="1" hangingPunct="1"/>
            <a:r>
              <a:rPr lang="en-US" altLang="x-none"/>
              <a:t>Life and Geologic Time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82813" y="1528506"/>
            <a:ext cx="7491413" cy="4953000"/>
          </a:xfrm>
        </p:spPr>
        <p:txBody>
          <a:bodyPr/>
          <a:lstStyle/>
          <a:p>
            <a:pPr marL="68263" indent="0">
              <a:buNone/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Geologic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time—Earth’s history is divided into time units that make up a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geologic time scale.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65125" lvl="1" indent="0"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1. Time units on the scale are based on the appearance or disappearance of types of organisms such as </a:t>
            </a:r>
            <a:r>
              <a:rPr lang="en-US" sz="2800" b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trilobites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index fossils that lived during specific periods of time.</a:t>
            </a:r>
          </a:p>
          <a:p>
            <a:pPr marL="365125" lvl="1" indent="0">
              <a:buNone/>
              <a:defRPr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4226" y="1729106"/>
            <a:ext cx="4245477" cy="47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92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024688" cy="762000"/>
          </a:xfrm>
        </p:spPr>
        <p:txBody>
          <a:bodyPr/>
          <a:lstStyle/>
          <a:p>
            <a:pPr eaLnBrk="1" hangingPunct="1"/>
            <a:r>
              <a:rPr lang="en-US" altLang="x-none"/>
              <a:t>Life and Geologic Time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82813" y="1528506"/>
            <a:ext cx="7491413" cy="4953000"/>
          </a:xfrm>
        </p:spPr>
        <p:txBody>
          <a:bodyPr>
            <a:normAutofit/>
          </a:bodyPr>
          <a:lstStyle/>
          <a:p>
            <a:pPr marL="365125" lvl="1" indent="0">
              <a:buNone/>
              <a:defRPr/>
            </a:pP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Geologic time is divided into 4 major </a:t>
            </a:r>
            <a:r>
              <a:rPr lang="en-US" sz="2800" b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subdivisions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822325" lvl="1" indent="-457200">
              <a:buFont typeface="Wingdings 2" pitchFamily="18" charset="2"/>
              <a:buAutoNum type="alphaLcParenR"/>
              <a:defRPr/>
            </a:pPr>
            <a:r>
              <a:rPr lang="en-US" sz="2800" b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Eons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– longest subdivision; based on abundance of fossils</a:t>
            </a:r>
          </a:p>
          <a:p>
            <a:pPr marL="822325" lvl="1" indent="-457200">
              <a:buFont typeface="Wingdings 2" pitchFamily="18" charset="2"/>
              <a:buAutoNum type="alphaLcParenR"/>
              <a:defRPr/>
            </a:pPr>
            <a:r>
              <a:rPr lang="en-US" sz="2800" b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Eras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– marked by significant worldwide changes in the types of fossils present in rock </a:t>
            </a:r>
          </a:p>
          <a:p>
            <a:pPr marL="822325" lvl="1" indent="-457200">
              <a:buFont typeface="Wingdings 2" pitchFamily="18" charset="2"/>
              <a:buAutoNum type="alphaLcParenR"/>
              <a:defRPr/>
            </a:pPr>
            <a:r>
              <a:rPr lang="en-US" sz="2800" b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Periods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– based on types of life existing worldwide at a particular time </a:t>
            </a:r>
          </a:p>
          <a:p>
            <a:pPr marL="822325" lvl="1" indent="-457200">
              <a:buFont typeface="Wingdings 2" pitchFamily="18" charset="2"/>
              <a:buAutoNum type="alphaLcParenR"/>
              <a:defRPr/>
            </a:pPr>
            <a:r>
              <a:rPr lang="en-US" sz="2800" b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Epochs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– characterized by differences in life-forms, but differences can be regional rather than global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4226" y="1729106"/>
            <a:ext cx="4245477" cy="47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020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590800" y="762000"/>
            <a:ext cx="7024688" cy="725488"/>
          </a:xfrm>
        </p:spPr>
        <p:txBody>
          <a:bodyPr/>
          <a:lstStyle/>
          <a:p>
            <a:pPr algn="ctr" eaLnBrk="1" hangingPunct="1"/>
            <a:r>
              <a:rPr lang="en-US" altLang="x-none">
                <a:latin typeface="Times New Roman" charset="0"/>
                <a:ea typeface="Times New Roman" charset="0"/>
                <a:cs typeface="Times New Roman" charset="0"/>
              </a:rPr>
              <a:t>Life and Geologic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385" y="1524000"/>
            <a:ext cx="9355015" cy="4800600"/>
          </a:xfrm>
        </p:spPr>
        <p:txBody>
          <a:bodyPr rtlCol="0">
            <a:normAutofit/>
          </a:bodyPr>
          <a:lstStyle/>
          <a:p>
            <a:pPr marL="365760" lvl="1" indent="0">
              <a:buNone/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3. Geological time can be subdivided only if fossils are present in rock records.</a:t>
            </a:r>
          </a:p>
        </p:txBody>
      </p:sp>
    </p:spTree>
    <p:extLst>
      <p:ext uri="{BB962C8B-B14F-4D97-AF65-F5344CB8AC3E}">
        <p14:creationId xmlns:p14="http://schemas.microsoft.com/office/powerpoint/2010/main" val="1114605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590800" y="762000"/>
            <a:ext cx="7024688" cy="725488"/>
          </a:xfrm>
        </p:spPr>
        <p:txBody>
          <a:bodyPr/>
          <a:lstStyle/>
          <a:p>
            <a:pPr algn="ctr" eaLnBrk="1" hangingPunct="1"/>
            <a:r>
              <a:rPr lang="en-US" altLang="x-none">
                <a:latin typeface="Times New Roman" charset="0"/>
                <a:ea typeface="Times New Roman" charset="0"/>
                <a:cs typeface="Times New Roman" charset="0"/>
              </a:rPr>
              <a:t>Life and Geologic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385" y="1524000"/>
            <a:ext cx="9355015" cy="4800600"/>
          </a:xfrm>
        </p:spPr>
        <p:txBody>
          <a:bodyPr rtlCol="0">
            <a:normAutofit/>
          </a:bodyPr>
          <a:lstStyle/>
          <a:p>
            <a:pPr marL="68580" indent="0"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Organic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evolution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—Organisms have changed over time, most likely because of environmental changes. </a:t>
            </a:r>
          </a:p>
          <a:p>
            <a:pPr marL="822960" lvl="1" indent="-457200">
              <a:buFont typeface="+mj-lt"/>
              <a:buAutoNum type="arabicPeriod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Species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—organisms that normally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reproduce</a:t>
            </a:r>
            <a:r>
              <a:rPr lang="en-US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only with other members of their group.</a:t>
            </a:r>
          </a:p>
          <a:p>
            <a:pPr marL="822960" lvl="1" indent="-457200">
              <a:buFont typeface="+mj-lt"/>
              <a:buAutoNum type="arabicPeriod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Darwin’s theory of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natural </a:t>
            </a:r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selection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organisms more adapted to an environment are more likely to reproduce.</a:t>
            </a:r>
          </a:p>
          <a:p>
            <a:pPr marL="822960" lvl="1" indent="-457200">
              <a:buFont typeface="+mj-lt"/>
              <a:buAutoNum type="arabicPeriod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Natural selection within a species occurs only if characteristics present in some numbers increase their </a:t>
            </a:r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survival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8580" indent="0"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771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x-none">
                <a:latin typeface="Times New Roman" charset="0"/>
                <a:ea typeface="Times New Roman" charset="0"/>
                <a:cs typeface="Times New Roman" charset="0"/>
              </a:rPr>
              <a:t>Life and Geologic Time 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453662" y="2286001"/>
            <a:ext cx="9900137" cy="3508375"/>
          </a:xfrm>
        </p:spPr>
        <p:txBody>
          <a:bodyPr>
            <a:normAutofit/>
          </a:bodyPr>
          <a:lstStyle/>
          <a:p>
            <a:pPr marL="69850" indent="0">
              <a:buNone/>
            </a:pPr>
            <a:r>
              <a:rPr lang="en-US" altLang="x-none" dirty="0">
                <a:latin typeface="Times New Roman" charset="0"/>
                <a:ea typeface="Times New Roman" charset="0"/>
                <a:cs typeface="Times New Roman" charset="0"/>
              </a:rPr>
              <a:t>4. </a:t>
            </a:r>
            <a:r>
              <a:rPr lang="en-US" altLang="x-none" b="1" u="sng" dirty="0">
                <a:solidFill>
                  <a:schemeClr val="accent1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Artificial</a:t>
            </a:r>
            <a:r>
              <a:rPr lang="en-US" altLang="x-none" dirty="0">
                <a:solidFill>
                  <a:schemeClr val="accent1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x-none" dirty="0">
                <a:latin typeface="Times New Roman" charset="0"/>
                <a:ea typeface="Times New Roman" charset="0"/>
                <a:cs typeface="Times New Roman" charset="0"/>
              </a:rPr>
              <a:t>selection  - breeding individuals with desired characteristics; humans use this type of selection when breeding domestic animals. </a:t>
            </a:r>
          </a:p>
          <a:p>
            <a:pPr marL="69850" indent="0">
              <a:buNone/>
            </a:pPr>
            <a:r>
              <a:rPr lang="en-US" altLang="x-none" dirty="0">
                <a:latin typeface="Times New Roman" charset="0"/>
                <a:ea typeface="Times New Roman" charset="0"/>
                <a:cs typeface="Times New Roman" charset="0"/>
              </a:rPr>
              <a:t>5. </a:t>
            </a:r>
            <a:r>
              <a:rPr lang="en-US" altLang="x-none" b="1" u="sng" dirty="0">
                <a:solidFill>
                  <a:schemeClr val="accent1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New</a:t>
            </a:r>
            <a:r>
              <a:rPr lang="en-US" altLang="x-none" dirty="0">
                <a:solidFill>
                  <a:schemeClr val="accent1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x-none" dirty="0">
                <a:latin typeface="Times New Roman" charset="0"/>
                <a:ea typeface="Times New Roman" charset="0"/>
                <a:cs typeface="Times New Roman" charset="0"/>
              </a:rPr>
              <a:t>species can evolve from natural selection. </a:t>
            </a:r>
          </a:p>
        </p:txBody>
      </p:sp>
    </p:spTree>
    <p:extLst>
      <p:ext uri="{BB962C8B-B14F-4D97-AF65-F5344CB8AC3E}">
        <p14:creationId xmlns:p14="http://schemas.microsoft.com/office/powerpoint/2010/main" val="679979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x-none">
                <a:latin typeface="Times New Roman" charset="0"/>
                <a:ea typeface="Times New Roman" charset="0"/>
                <a:cs typeface="Times New Roman" charset="0"/>
              </a:rPr>
              <a:t>Life and Geologic Time 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838200" y="2286001"/>
            <a:ext cx="10515599" cy="3508375"/>
          </a:xfrm>
        </p:spPr>
        <p:txBody>
          <a:bodyPr>
            <a:normAutofit/>
          </a:bodyPr>
          <a:lstStyle/>
          <a:p>
            <a:pPr marL="69850" indent="0">
              <a:buNone/>
            </a:pPr>
            <a:r>
              <a:rPr lang="en-US" altLang="x-none" dirty="0" smtClean="0">
                <a:latin typeface="Times New Roman" charset="0"/>
                <a:ea typeface="Times New Roman" charset="0"/>
                <a:cs typeface="Times New Roman" charset="0"/>
              </a:rPr>
              <a:t>C</a:t>
            </a:r>
            <a:r>
              <a:rPr lang="en-US" altLang="x-none" dirty="0">
                <a:latin typeface="Times New Roman" charset="0"/>
                <a:ea typeface="Times New Roman" charset="0"/>
                <a:cs typeface="Times New Roman" charset="0"/>
              </a:rPr>
              <a:t>. Trilobites – have an exoskeleton with three lobes; lived in oceans for more than 200 million years</a:t>
            </a:r>
          </a:p>
          <a:p>
            <a:pPr marL="527050" lvl="1" indent="0">
              <a:buNone/>
            </a:pPr>
            <a:r>
              <a:rPr lang="en-US" altLang="x-none" dirty="0">
                <a:latin typeface="Times New Roman" charset="0"/>
                <a:ea typeface="Times New Roman" charset="0"/>
                <a:cs typeface="Times New Roman" charset="0"/>
              </a:rPr>
              <a:t>1. Trilobite </a:t>
            </a:r>
            <a:r>
              <a:rPr lang="en-US" altLang="x-none" b="1" u="sng" dirty="0">
                <a:solidFill>
                  <a:schemeClr val="accent1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eye</a:t>
            </a:r>
            <a:r>
              <a:rPr lang="en-US" altLang="x-none" dirty="0">
                <a:solidFill>
                  <a:schemeClr val="accent1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x-none" dirty="0">
                <a:latin typeface="Times New Roman" charset="0"/>
                <a:ea typeface="Times New Roman" charset="0"/>
                <a:cs typeface="Times New Roman" charset="0"/>
              </a:rPr>
              <a:t>position changed as the species adapted to various environments. </a:t>
            </a:r>
          </a:p>
        </p:txBody>
      </p:sp>
    </p:spTree>
    <p:extLst>
      <p:ext uri="{BB962C8B-B14F-4D97-AF65-F5344CB8AC3E}">
        <p14:creationId xmlns:p14="http://schemas.microsoft.com/office/powerpoint/2010/main" val="910566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x-none">
                <a:latin typeface="Times New Roman" charset="0"/>
                <a:ea typeface="Times New Roman" charset="0"/>
                <a:cs typeface="Times New Roman" charset="0"/>
              </a:rPr>
              <a:t>Life and Geologic Time 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9850" indent="0">
              <a:buNone/>
            </a:pPr>
            <a:r>
              <a:rPr lang="en-US" altLang="x-none" dirty="0">
                <a:latin typeface="Times New Roman" charset="0"/>
                <a:ea typeface="Times New Roman" charset="0"/>
                <a:cs typeface="Times New Roman" charset="0"/>
              </a:rPr>
              <a:t>2. Trilobite bodies and </a:t>
            </a:r>
            <a:r>
              <a:rPr lang="en-US" altLang="x-none" b="1" u="sng" dirty="0">
                <a:solidFill>
                  <a:schemeClr val="accent1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tails</a:t>
            </a:r>
            <a:r>
              <a:rPr lang="en-US" altLang="x-none" dirty="0">
                <a:solidFill>
                  <a:schemeClr val="accent1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x-none" dirty="0">
                <a:latin typeface="Times New Roman" charset="0"/>
                <a:ea typeface="Times New Roman" charset="0"/>
                <a:cs typeface="Times New Roman" charset="0"/>
              </a:rPr>
              <a:t>changed in response to changing environments. </a:t>
            </a:r>
          </a:p>
          <a:p>
            <a:pPr marL="69850" indent="0">
              <a:buNone/>
            </a:pPr>
            <a:r>
              <a:rPr lang="en-US" altLang="x-none" dirty="0">
                <a:latin typeface="Times New Roman" charset="0"/>
                <a:ea typeface="Times New Roman" charset="0"/>
                <a:cs typeface="Times New Roman" charset="0"/>
              </a:rPr>
              <a:t>3. Continental collisions formed the giant landmass </a:t>
            </a:r>
            <a:r>
              <a:rPr lang="en-US" altLang="x-none" b="1" u="sng" dirty="0">
                <a:solidFill>
                  <a:schemeClr val="accent1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Pangaea</a:t>
            </a:r>
            <a:r>
              <a:rPr lang="en-US" altLang="x-none" dirty="0">
                <a:solidFill>
                  <a:schemeClr val="accent1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x-none" dirty="0">
                <a:latin typeface="Times New Roman" charset="0"/>
                <a:ea typeface="Times New Roman" charset="0"/>
                <a:cs typeface="Times New Roman" charset="0"/>
              </a:rPr>
              <a:t>near the end of the Paleozoic </a:t>
            </a:r>
            <a:r>
              <a:rPr lang="en-US" altLang="x-none" b="1" u="sng" dirty="0">
                <a:solidFill>
                  <a:schemeClr val="accent1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Era</a:t>
            </a:r>
            <a:r>
              <a:rPr lang="en-US" altLang="x-none" dirty="0">
                <a:latin typeface="Times New Roman" charset="0"/>
                <a:ea typeface="Times New Roman" charset="0"/>
                <a:cs typeface="Times New Roman" charset="0"/>
              </a:rPr>
              <a:t>. These collisions may have dropped </a:t>
            </a:r>
            <a:r>
              <a:rPr lang="en-US" altLang="x-none" b="1" u="sng" dirty="0">
                <a:solidFill>
                  <a:schemeClr val="accent1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sea levels</a:t>
            </a:r>
            <a:r>
              <a:rPr lang="en-US" altLang="x-none" dirty="0">
                <a:latin typeface="Times New Roman" charset="0"/>
                <a:ea typeface="Times New Roman" charset="0"/>
                <a:cs typeface="Times New Roman" charset="0"/>
              </a:rPr>
              <a:t>, causing the extinction of trilobites. </a:t>
            </a:r>
          </a:p>
        </p:txBody>
      </p:sp>
    </p:spTree>
    <p:extLst>
      <p:ext uri="{BB962C8B-B14F-4D97-AF65-F5344CB8AC3E}">
        <p14:creationId xmlns:p14="http://schemas.microsoft.com/office/powerpoint/2010/main" val="1647945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x-none"/>
              <a:t>Fossils</a:t>
            </a:r>
            <a:r>
              <a:rPr lang="en-US" altLang="x-none">
                <a:solidFill>
                  <a:schemeClr val="bg1"/>
                </a:solidFill>
              </a:rPr>
              <a:t> </a:t>
            </a:r>
            <a:endParaRPr lang="en-US" alt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>
              <a:buFont typeface="+mj-lt"/>
              <a:buAutoNum type="alphaUcPeriod"/>
              <a:defRPr/>
            </a:pPr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</a:rPr>
              <a:t>Paleontologists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study fossils and reconstruct the appearance of animals. 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</a:rPr>
              <a:t>Fossils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—remains, imprints, or traces of prehistoric organisms.</a:t>
            </a:r>
          </a:p>
          <a:p>
            <a:pPr marL="914400" lvl="1" indent="-514350">
              <a:buFont typeface="Arial" pitchFamily="34" charset="0"/>
              <a:buAutoNum type="arabicPeriod"/>
              <a:defRPr/>
            </a:pPr>
            <a:r>
              <a:rPr lang="en-US" dirty="0" smtClean="0">
                <a:solidFill>
                  <a:schemeClr val="bg1"/>
                </a:solidFill>
              </a:rPr>
              <a:t>Fossils can form if the organism is quickly </a:t>
            </a:r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</a:rPr>
              <a:t>buried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by sediments.</a:t>
            </a:r>
          </a:p>
          <a:p>
            <a:pPr marL="400050" lvl="1" indent="0"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2. Organisms with </a:t>
            </a:r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</a:rPr>
              <a:t>hard parts </a:t>
            </a:r>
            <a:r>
              <a:rPr lang="en-US" dirty="0" smtClean="0">
                <a:solidFill>
                  <a:schemeClr val="bg1"/>
                </a:solidFill>
              </a:rPr>
              <a:t>are more likely to become fossils than organisms with soft parts.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7350" y="4575313"/>
            <a:ext cx="3797300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6661" y="4001294"/>
            <a:ext cx="3556000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345" y="4236451"/>
            <a:ext cx="3810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61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reeform 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0" name="Freeform 2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07030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" y="1887079"/>
            <a:ext cx="3425957" cy="3083361"/>
          </a:xfrm>
          <a:prstGeom prst="rect">
            <a:avLst/>
          </a:prstGeom>
        </p:spPr>
      </p:pic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384039" y="52326"/>
            <a:ext cx="7164493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x-none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Early Earth History 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906017" y="1430215"/>
            <a:ext cx="7642515" cy="5134708"/>
          </a:xfrm>
        </p:spPr>
        <p:txBody>
          <a:bodyPr>
            <a:normAutofit/>
          </a:bodyPr>
          <a:lstStyle/>
          <a:p>
            <a:pPr marL="527050" indent="-457200">
              <a:buFont typeface="Wingdings 2" pitchFamily="18" charset="2"/>
              <a:buAutoNum type="alphaUcPeriod"/>
              <a:defRPr/>
            </a:pP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Precambrian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time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from 4 billion to about 544 million years ago </a:t>
            </a:r>
          </a:p>
          <a:p>
            <a:pPr marL="984250" lvl="1" indent="-457200">
              <a:buFont typeface="Wingdings 2" pitchFamily="18" charset="2"/>
              <a:buAutoNum type="arabicPeriod"/>
              <a:defRPr/>
            </a:pP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Very few 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fossils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remain from this time. </a:t>
            </a:r>
          </a:p>
          <a:p>
            <a:pPr marL="1441450" lvl="2" indent="-457200">
              <a:buFont typeface="+mj-lt"/>
              <a:buAutoNum type="alphaLcPeriod"/>
              <a:defRPr/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Many Precambrian rocks were deeply buried, causing the fossils in them to be changed by 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heat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and pressure. </a:t>
            </a:r>
          </a:p>
          <a:p>
            <a:pPr marL="1441450" lvl="2" indent="-457200">
              <a:buFont typeface="+mj-lt"/>
              <a:buAutoNum type="alphaLcPeriod"/>
              <a:defRPr/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Most Precambrian organisms lacked 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hard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parts.</a:t>
            </a:r>
          </a:p>
          <a:p>
            <a:pPr marL="527050" lvl="1" indent="0">
              <a:buNone/>
              <a:defRPr/>
            </a:pP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Cyanobacteria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are blue-green 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algae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1441450" lvl="2" indent="-457200">
              <a:buFont typeface="Wingdings 2" pitchFamily="18" charset="2"/>
              <a:buAutoNum type="alphaLcPeriod"/>
              <a:defRPr/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One of the 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earliest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life forms to appear </a:t>
            </a:r>
          </a:p>
          <a:p>
            <a:pPr marL="1441450" lvl="2" indent="-457200">
              <a:buFont typeface="Wingdings 2" pitchFamily="18" charset="2"/>
              <a:buAutoNum type="alphaLcPeriod"/>
              <a:defRPr/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Added 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oxygen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 the atmosphere through photosynthesis </a:t>
            </a:r>
          </a:p>
          <a:p>
            <a:pPr marL="527050" lvl="1" indent="0">
              <a:buNone/>
              <a:defRPr/>
            </a:pP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Invertebrates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and Ediacaran animals appeared late in Precambrian time. </a:t>
            </a:r>
          </a:p>
          <a:p>
            <a:pPr marL="527050" indent="-457200">
              <a:buFont typeface="Wingdings 2" pitchFamily="18" charset="2"/>
              <a:buAutoNum type="alphaLcPeriod"/>
              <a:defRPr/>
            </a:pP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3407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667000" y="-152400"/>
            <a:ext cx="7024688" cy="1143000"/>
          </a:xfrm>
        </p:spPr>
        <p:txBody>
          <a:bodyPr/>
          <a:lstStyle/>
          <a:p>
            <a:pPr algn="ctr"/>
            <a:r>
              <a:rPr lang="en-US" altLang="x-none">
                <a:latin typeface="Times New Roman" charset="0"/>
                <a:ea typeface="Times New Roman" charset="0"/>
                <a:cs typeface="Times New Roman" charset="0"/>
              </a:rPr>
              <a:t>Early Earth History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831" y="990600"/>
            <a:ext cx="11043138" cy="5562600"/>
          </a:xfrm>
        </p:spPr>
        <p:txBody>
          <a:bodyPr>
            <a:normAutofit/>
          </a:bodyPr>
          <a:lstStyle/>
          <a:p>
            <a:pPr marL="69850" indent="0"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Paleozoic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Era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 about 544 million years ago to about 245 million years ago </a:t>
            </a:r>
          </a:p>
          <a:p>
            <a:pPr marL="984250" lvl="1" indent="-457200">
              <a:buFont typeface="Wingdings 2" pitchFamily="18" charset="2"/>
              <a:buAutoNum type="arabicPeriod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Many organisms with </a:t>
            </a:r>
            <a:r>
              <a:rPr lang="en-US" sz="28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shells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vertebrates evolved in the warm, shallow seas. </a:t>
            </a:r>
          </a:p>
          <a:p>
            <a:pPr marL="984250" lvl="1" indent="-457200">
              <a:buFont typeface="Wingdings 2" pitchFamily="18" charset="2"/>
              <a:buAutoNum type="arabicPeriod"/>
              <a:defRPr/>
            </a:pPr>
            <a:r>
              <a:rPr lang="en-US" sz="28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Amphibians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evolved to survive in water and on land. </a:t>
            </a:r>
          </a:p>
          <a:p>
            <a:pPr marL="1441450" lvl="2" indent="-457200">
              <a:buFont typeface="+mj-lt"/>
              <a:buAutoNum type="alphaLcPeriod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Might have evolved from </a:t>
            </a:r>
            <a:r>
              <a:rPr lang="en-US" sz="24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fish</a:t>
            </a:r>
          </a:p>
          <a:p>
            <a:pPr marL="1441450" lvl="2" indent="-457200">
              <a:buFont typeface="Wingdings 2" pitchFamily="18" charset="2"/>
              <a:buAutoNum type="alphaLcPeriod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Could obtain oxygen from </a:t>
            </a:r>
            <a:r>
              <a:rPr lang="en-US" sz="24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gills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or from lungs.</a:t>
            </a:r>
          </a:p>
          <a:p>
            <a:pPr marL="69850" indent="0"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Reptiles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evolved from amphibians to survive farther from water . </a:t>
            </a:r>
          </a:p>
          <a:p>
            <a:pPr marL="69850" indent="0"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4. Several mountain-building episodes occurred during the Paleozoic Era because of </a:t>
            </a:r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plate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collisions.</a:t>
            </a:r>
          </a:p>
          <a:p>
            <a:pPr marL="69850" indent="0"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5. Most marine and land species became </a:t>
            </a:r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extinct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 the end of the Paleozoic Era.  </a:t>
            </a:r>
          </a:p>
          <a:p>
            <a:pPr marL="69850" indent="0">
              <a:buNone/>
              <a:defRPr/>
            </a:pPr>
            <a:endParaRPr lang="en-US" dirty="0" smtClean="0"/>
          </a:p>
          <a:p>
            <a:pPr marL="527050" indent="-457200">
              <a:buFont typeface="Wingdings 2" pitchFamily="18" charset="2"/>
              <a:buAutoNum type="alphaLcPeriod"/>
              <a:defRPr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1688" y="2391507"/>
            <a:ext cx="2203692" cy="159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02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9547" r="4627" b="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69" name="Straight Connector 68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>
            <a:solidFill>
              <a:srgbClr val="63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x-none">
                <a:latin typeface="Times New Roman" charset="0"/>
                <a:ea typeface="Times New Roman" charset="0"/>
                <a:cs typeface="Times New Roman" charset="0"/>
              </a:rPr>
              <a:t>Middle and Recent Earth History 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4103077"/>
          </a:xfrm>
        </p:spPr>
        <p:txBody>
          <a:bodyPr>
            <a:normAutofit lnSpcReduction="10000"/>
          </a:bodyPr>
          <a:lstStyle/>
          <a:p>
            <a:pPr marL="527050" indent="-457200">
              <a:lnSpc>
                <a:spcPct val="80000"/>
              </a:lnSpc>
              <a:buFont typeface="Wingdings 2" charset="2"/>
              <a:buAutoNum type="alphaUcPeriod"/>
            </a:pPr>
            <a:r>
              <a:rPr lang="en-US" altLang="x-none" b="1" u="sng" dirty="0">
                <a:solidFill>
                  <a:schemeClr val="accent1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Mesozoic</a:t>
            </a:r>
            <a:r>
              <a:rPr lang="en-US" altLang="x-none" b="1" dirty="0">
                <a:solidFill>
                  <a:schemeClr val="accent1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x-none" b="1" dirty="0">
                <a:latin typeface="Times New Roman" charset="0"/>
                <a:ea typeface="Times New Roman" charset="0"/>
                <a:cs typeface="Times New Roman" charset="0"/>
              </a:rPr>
              <a:t>Era </a:t>
            </a:r>
            <a:r>
              <a:rPr lang="en-US" altLang="x-none" dirty="0">
                <a:latin typeface="Times New Roman" charset="0"/>
                <a:ea typeface="Times New Roman" charset="0"/>
                <a:cs typeface="Times New Roman" charset="0"/>
              </a:rPr>
              <a:t>– lasted form 245 to 65 million years ago </a:t>
            </a:r>
          </a:p>
          <a:p>
            <a:pPr marL="984250" lvl="1" indent="-457200">
              <a:lnSpc>
                <a:spcPct val="80000"/>
              </a:lnSpc>
              <a:buFont typeface="Wingdings 2" charset="2"/>
              <a:buAutoNum type="arabicPeriod"/>
            </a:pPr>
            <a:r>
              <a:rPr lang="en-US" altLang="x-none" dirty="0">
                <a:latin typeface="Times New Roman" charset="0"/>
                <a:ea typeface="Times New Roman" charset="0"/>
                <a:cs typeface="Times New Roman" charset="0"/>
              </a:rPr>
              <a:t>Pangaea separated into </a:t>
            </a:r>
            <a:r>
              <a:rPr lang="en-US" altLang="x-none" b="1" u="sng" dirty="0">
                <a:solidFill>
                  <a:schemeClr val="accent1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continents</a:t>
            </a:r>
            <a:r>
              <a:rPr lang="en-US" altLang="x-none" dirty="0">
                <a:solidFill>
                  <a:schemeClr val="accent1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x-none" dirty="0">
                <a:latin typeface="Times New Roman" charset="0"/>
                <a:ea typeface="Times New Roman" charset="0"/>
                <a:cs typeface="Times New Roman" charset="0"/>
              </a:rPr>
              <a:t>and the climate became drier.</a:t>
            </a:r>
          </a:p>
          <a:p>
            <a:pPr marL="984250" lvl="1" indent="-457200">
              <a:lnSpc>
                <a:spcPct val="80000"/>
              </a:lnSpc>
              <a:buFont typeface="Wingdings 2" charset="2"/>
              <a:buAutoNum type="arabicPeriod"/>
            </a:pPr>
            <a:r>
              <a:rPr lang="en-US" altLang="x-none" b="1" u="sng" dirty="0">
                <a:solidFill>
                  <a:schemeClr val="accent1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Dinosaurs</a:t>
            </a:r>
            <a:r>
              <a:rPr lang="en-US" altLang="x-none" dirty="0">
                <a:solidFill>
                  <a:schemeClr val="accent1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x-none" dirty="0">
                <a:latin typeface="Times New Roman" charset="0"/>
                <a:ea typeface="Times New Roman" charset="0"/>
                <a:cs typeface="Times New Roman" charset="0"/>
              </a:rPr>
              <a:t>evolved; they might have been warm blooded, traveled in herds, and nurtured their young. </a:t>
            </a:r>
            <a:endParaRPr lang="en-US" altLang="x-none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984250" lvl="1" indent="-457200">
              <a:lnSpc>
                <a:spcPct val="80000"/>
              </a:lnSpc>
              <a:buFont typeface="+mj-lt"/>
              <a:buAutoNum type="arabicPeriod"/>
            </a:pPr>
            <a:r>
              <a:rPr lang="en-US" altLang="x-none" b="1" u="sng" dirty="0" smtClean="0">
                <a:solidFill>
                  <a:schemeClr val="accent1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Birds</a:t>
            </a:r>
            <a:r>
              <a:rPr lang="en-US" altLang="x-none" dirty="0" smtClean="0">
                <a:latin typeface="Times New Roman" charset="0"/>
                <a:ea typeface="Times New Roman" charset="0"/>
                <a:cs typeface="Times New Roman" charset="0"/>
              </a:rPr>
              <a:t>, which probably evolved form small, meat-eating dinosaurs, appeared during the Jurassic Period. </a:t>
            </a:r>
          </a:p>
          <a:p>
            <a:pPr marL="984250" lvl="1" indent="-457200">
              <a:lnSpc>
                <a:spcPct val="80000"/>
              </a:lnSpc>
              <a:buFont typeface="Wingdings 2" charset="2"/>
              <a:buAutoNum type="arabicPeriod"/>
            </a:pPr>
            <a:r>
              <a:rPr lang="en-US" altLang="x-none" dirty="0" smtClean="0">
                <a:latin typeface="Times New Roman" charset="0"/>
                <a:ea typeface="Times New Roman" charset="0"/>
                <a:cs typeface="Times New Roman" charset="0"/>
              </a:rPr>
              <a:t>Small, mouse-like </a:t>
            </a:r>
            <a:r>
              <a:rPr lang="en-US" altLang="x-none" b="1" u="sng" dirty="0" smtClean="0">
                <a:solidFill>
                  <a:schemeClr val="accent1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mammals</a:t>
            </a:r>
            <a:r>
              <a:rPr lang="en-US" altLang="x-none" dirty="0" smtClean="0">
                <a:latin typeface="Times New Roman" charset="0"/>
                <a:ea typeface="Times New Roman" charset="0"/>
                <a:cs typeface="Times New Roman" charset="0"/>
              </a:rPr>
              <a:t>, which are warm-blooded vertebrates with hair and milk to feed their young, appeared in the Triassic Period. </a:t>
            </a:r>
          </a:p>
          <a:p>
            <a:pPr marL="984250" lvl="1" indent="-457200">
              <a:lnSpc>
                <a:spcPct val="80000"/>
              </a:lnSpc>
              <a:buFont typeface="Wingdings 2" charset="2"/>
              <a:buAutoNum type="arabicPeriod"/>
            </a:pPr>
            <a:endParaRPr lang="en-US" altLang="x-none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2896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9547" r="4627" b="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69" name="Straight Connector 68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>
            <a:solidFill>
              <a:srgbClr val="63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x-none">
                <a:latin typeface="Times New Roman" charset="0"/>
                <a:ea typeface="Times New Roman" charset="0"/>
                <a:cs typeface="Times New Roman" charset="0"/>
              </a:rPr>
              <a:t>Middle and Recent Earth History 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5650523" y="2438400"/>
            <a:ext cx="5901397" cy="3470031"/>
          </a:xfrm>
        </p:spPr>
        <p:txBody>
          <a:bodyPr>
            <a:normAutofit/>
          </a:bodyPr>
          <a:lstStyle/>
          <a:p>
            <a:pPr marL="527050" indent="-457200">
              <a:lnSpc>
                <a:spcPct val="80000"/>
              </a:lnSpc>
              <a:buFont typeface="+mj-lt"/>
              <a:buAutoNum type="arabicPeriod" startAt="5"/>
            </a:pPr>
            <a:r>
              <a:rPr lang="en-US" altLang="x-none" sz="2400" b="1" u="sng" dirty="0" smtClean="0">
                <a:solidFill>
                  <a:schemeClr val="accent1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Gymnosperms</a:t>
            </a:r>
            <a:r>
              <a:rPr lang="en-US" altLang="x-none" sz="2400" dirty="0">
                <a:latin typeface="Times New Roman" charset="0"/>
                <a:ea typeface="Times New Roman" charset="0"/>
                <a:cs typeface="Times New Roman" charset="0"/>
              </a:rPr>
              <a:t>, plants that produce seeds but not flowers, appeared in the Paleozoic Era. </a:t>
            </a:r>
            <a:endParaRPr lang="en-US" altLang="x-none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527050" indent="-457200">
              <a:lnSpc>
                <a:spcPct val="80000"/>
              </a:lnSpc>
              <a:buFont typeface="+mj-lt"/>
              <a:buAutoNum type="arabicPeriod" startAt="5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Flowering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plants or </a:t>
            </a:r>
            <a:r>
              <a:rPr lang="en-US" sz="2400" b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angiosperms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appeared during the Cretaceous Period.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27050" indent="-457200">
              <a:lnSpc>
                <a:spcPct val="80000"/>
              </a:lnSpc>
              <a:buFont typeface="+mj-lt"/>
              <a:buAutoNum type="arabicPeriod" startAt="5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great extinction, perhaps caused by a comet or an asteroid collision, occurred about </a:t>
            </a:r>
            <a:r>
              <a:rPr lang="en-US" sz="2400" b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65 million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years ago, marking the end of the Mesozoic Era. </a:t>
            </a:r>
          </a:p>
          <a:p>
            <a:pPr marL="527050" indent="-457200">
              <a:lnSpc>
                <a:spcPct val="80000"/>
              </a:lnSpc>
              <a:buFont typeface="+mj-lt"/>
              <a:buAutoNum type="arabicPeriod" startAt="5"/>
            </a:pPr>
            <a:endParaRPr lang="en-US" altLang="x-none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6489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242" r="20579" b="-1"/>
          <a:stretch/>
        </p:blipFill>
        <p:spPr>
          <a:xfrm>
            <a:off x="20" y="10"/>
            <a:ext cx="4639713" cy="6857990"/>
          </a:xfrm>
          <a:prstGeom prst="rect">
            <a:avLst/>
          </a:prstGeom>
        </p:spPr>
      </p:pic>
      <p:sp>
        <p:nvSpPr>
          <p:cNvPr id="69" name="Rectangle 6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9733" y="0"/>
            <a:ext cx="7552267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5069940" y="365124"/>
            <a:ext cx="6172200" cy="1828800"/>
          </a:xfrm>
        </p:spPr>
        <p:txBody>
          <a:bodyPr>
            <a:normAutofit/>
          </a:bodyPr>
          <a:lstStyle/>
          <a:p>
            <a:r>
              <a:rPr lang="en-US" altLang="x-none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Middle and Recent Earth History 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069940" y="2322576"/>
            <a:ext cx="6172200" cy="3858768"/>
          </a:xfrm>
        </p:spPr>
        <p:txBody>
          <a:bodyPr>
            <a:normAutofit/>
          </a:bodyPr>
          <a:lstStyle/>
          <a:p>
            <a:pPr marL="69850" indent="0">
              <a:buNone/>
              <a:defRPr/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The 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Cenozoic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Era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began about 65 million years ago and continues today.</a:t>
            </a:r>
          </a:p>
          <a:p>
            <a:pPr marL="984250" lvl="1" indent="-457200">
              <a:buFont typeface="Wingdings 2" pitchFamily="18" charset="2"/>
              <a:buAutoNum type="arabicPeriod"/>
              <a:defRPr/>
            </a:pP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Many 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mountain ranges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formed, perhaps creating cooler climates worldwide. </a:t>
            </a:r>
          </a:p>
          <a:p>
            <a:pPr marL="984250" lvl="1" indent="-457200">
              <a:buFont typeface="Wingdings 2" pitchFamily="18" charset="2"/>
              <a:buAutoNum type="arabicPeriod"/>
              <a:defRPr/>
            </a:pP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Mammals continued to evolve </a:t>
            </a:r>
          </a:p>
          <a:p>
            <a:pPr marL="1441450" lvl="2" indent="-457200">
              <a:buFont typeface="+mj-lt"/>
              <a:buAutoNum type="alphaLcPeriod"/>
              <a:defRPr/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Many species became 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isolated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 the continents continued to separate.</a:t>
            </a:r>
          </a:p>
          <a:p>
            <a:pPr marL="1441450" lvl="2" indent="-457200">
              <a:buFont typeface="+mj-lt"/>
              <a:buAutoNum type="alphaLcPeriod"/>
              <a:defRPr/>
            </a:pP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Homo sapiens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or 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humans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appeared about 400,000 years ago. </a:t>
            </a:r>
          </a:p>
          <a:p>
            <a:pPr marL="527050" indent="-457200">
              <a:buFont typeface="Wingdings 2" pitchFamily="18" charset="2"/>
              <a:buAutoNum type="arabicPeriod"/>
              <a:defRPr/>
            </a:pP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381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Freeform 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5" name="Freeform 2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07030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11868" y="0"/>
            <a:ext cx="1510118" cy="1565031"/>
          </a:xfrm>
          <a:prstGeom prst="rect">
            <a:avLst/>
          </a:prstGeom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x-none" dirty="0">
                <a:solidFill>
                  <a:schemeClr val="bg1"/>
                </a:solidFill>
              </a:rPr>
              <a:t>Fossils</a:t>
            </a: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>
          <a:xfrm>
            <a:off x="3622431" y="1565031"/>
            <a:ext cx="7926101" cy="4611931"/>
          </a:xfrm>
        </p:spPr>
        <p:txBody>
          <a:bodyPr rtlCol="0">
            <a:noAutofit/>
          </a:bodyPr>
          <a:lstStyle/>
          <a:p>
            <a:pPr marL="400050" lvl="1" indent="-400050">
              <a:lnSpc>
                <a:spcPct val="70000"/>
              </a:lnSpc>
              <a:buNone/>
              <a:defRPr/>
            </a:pPr>
            <a:r>
              <a:rPr lang="en-US" sz="2000" dirty="0">
                <a:solidFill>
                  <a:schemeClr val="bg1"/>
                </a:solidFill>
              </a:rPr>
              <a:t>C</a:t>
            </a:r>
            <a:r>
              <a:rPr lang="en-US" dirty="0">
                <a:solidFill>
                  <a:schemeClr val="bg1"/>
                </a:solidFill>
              </a:rPr>
              <a:t>. Types of </a:t>
            </a:r>
            <a:r>
              <a:rPr lang="en-US" b="1" u="sng" dirty="0">
                <a:solidFill>
                  <a:srgbClr val="FF0000"/>
                </a:solidFill>
              </a:rPr>
              <a:t>preservation</a:t>
            </a:r>
            <a:r>
              <a:rPr lang="en-US" u="sng" dirty="0">
                <a:solidFill>
                  <a:schemeClr val="bg1"/>
                </a:solidFill>
              </a:rPr>
              <a:t>.</a:t>
            </a:r>
          </a:p>
          <a:p>
            <a:pPr marL="914400" lvl="1" indent="-450850">
              <a:lnSpc>
                <a:spcPct val="70000"/>
              </a:lnSpc>
              <a:buFont typeface="+mj-lt"/>
              <a:buAutoNum type="arabicPeriod"/>
              <a:defRPr/>
            </a:pPr>
            <a:r>
              <a:rPr lang="en-US" dirty="0">
                <a:solidFill>
                  <a:schemeClr val="bg1"/>
                </a:solidFill>
              </a:rPr>
              <a:t>Fossils in which spaces inside are filled with minerals from groundwater are called </a:t>
            </a:r>
            <a:r>
              <a:rPr lang="en-US" b="1" u="sng" dirty="0" err="1">
                <a:solidFill>
                  <a:srgbClr val="FF0000"/>
                </a:solidFill>
              </a:rPr>
              <a:t>permineralized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remains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914400" lvl="1" indent="-450850">
              <a:lnSpc>
                <a:spcPct val="70000"/>
              </a:lnSpc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0000"/>
                </a:solidFill>
              </a:rPr>
              <a:t>Carbon film </a:t>
            </a:r>
            <a:r>
              <a:rPr lang="en-US" dirty="0">
                <a:solidFill>
                  <a:schemeClr val="bg1"/>
                </a:solidFill>
              </a:rPr>
              <a:t>results when a thin film or carbon residue forms a silhouette of the original organism; carbonized plant material becomes </a:t>
            </a:r>
            <a:r>
              <a:rPr lang="en-US" b="1" u="sng" dirty="0">
                <a:solidFill>
                  <a:srgbClr val="FF0000"/>
                </a:solidFill>
              </a:rPr>
              <a:t>coal</a:t>
            </a:r>
            <a:r>
              <a:rPr lang="en-US" u="sng" dirty="0">
                <a:solidFill>
                  <a:schemeClr val="bg1"/>
                </a:solidFill>
              </a:rPr>
              <a:t>.</a:t>
            </a:r>
          </a:p>
          <a:p>
            <a:pPr marL="914400" lvl="1" indent="-450850">
              <a:lnSpc>
                <a:spcPct val="70000"/>
              </a:lnSpc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0000"/>
                </a:solidFill>
              </a:rPr>
              <a:t>Mold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– cavity in rock left when the hard parts of an original organism decay.</a:t>
            </a:r>
          </a:p>
          <a:p>
            <a:pPr marL="914400" lvl="1" indent="-450850">
              <a:lnSpc>
                <a:spcPct val="70000"/>
              </a:lnSpc>
              <a:buFont typeface="+mj-lt"/>
              <a:buAutoNum type="arabicPeriod"/>
              <a:defRPr/>
            </a:pPr>
            <a:r>
              <a:rPr lang="en-US" dirty="0">
                <a:solidFill>
                  <a:schemeClr val="bg1"/>
                </a:solidFill>
              </a:rPr>
              <a:t>If sediments wash into a mold, they can form a </a:t>
            </a:r>
            <a:r>
              <a:rPr lang="en-US" b="1" u="sng" dirty="0">
                <a:solidFill>
                  <a:srgbClr val="FF0000"/>
                </a:solidFill>
              </a:rPr>
              <a:t>cast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of the original organism.</a:t>
            </a:r>
          </a:p>
          <a:p>
            <a:pPr marL="914400" lvl="1" indent="-450850">
              <a:lnSpc>
                <a:spcPct val="70000"/>
              </a:lnSpc>
              <a:buFont typeface="+mj-lt"/>
              <a:buAutoNum type="arabicPeriod"/>
              <a:defRPr/>
            </a:pPr>
            <a:r>
              <a:rPr lang="en-US" dirty="0">
                <a:solidFill>
                  <a:schemeClr val="bg1"/>
                </a:solidFill>
              </a:rPr>
              <a:t>Occasionally </a:t>
            </a:r>
            <a:r>
              <a:rPr lang="en-US" b="1" u="sng" dirty="0">
                <a:solidFill>
                  <a:srgbClr val="FF0000"/>
                </a:solidFill>
              </a:rPr>
              <a:t>original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remains are preserved in a material such as amber, ice, or tar.</a:t>
            </a:r>
          </a:p>
          <a:p>
            <a:pPr marL="914400" lvl="1" indent="-450850">
              <a:lnSpc>
                <a:spcPct val="70000"/>
              </a:lnSpc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0000"/>
                </a:solidFill>
              </a:rPr>
              <a:t>Trace fossils</a:t>
            </a:r>
            <a:r>
              <a:rPr lang="en-US" dirty="0">
                <a:solidFill>
                  <a:schemeClr val="bg1"/>
                </a:solidFill>
              </a:rPr>
              <a:t>– evidence of an organism’s activities</a:t>
            </a:r>
          </a:p>
          <a:p>
            <a:pPr marL="1377950" lvl="1" indent="-463550">
              <a:lnSpc>
                <a:spcPct val="70000"/>
              </a:lnSpc>
              <a:buFont typeface="+mj-lt"/>
              <a:buAutoNum type="alphaLcParenR"/>
              <a:defRPr/>
            </a:pPr>
            <a:r>
              <a:rPr lang="en-US" dirty="0">
                <a:solidFill>
                  <a:schemeClr val="bg1"/>
                </a:solidFill>
              </a:rPr>
              <a:t>Can be </a:t>
            </a:r>
            <a:r>
              <a:rPr lang="en-US" b="1" u="sng" dirty="0">
                <a:solidFill>
                  <a:srgbClr val="FF0000"/>
                </a:solidFill>
              </a:rPr>
              <a:t>footprints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left in mud or sand that became stone</a:t>
            </a:r>
          </a:p>
          <a:p>
            <a:pPr marL="1377950" lvl="1" indent="-463550">
              <a:lnSpc>
                <a:spcPct val="70000"/>
              </a:lnSpc>
              <a:buFont typeface="+mj-lt"/>
              <a:buAutoNum type="alphaLcParenR"/>
              <a:defRPr/>
            </a:pPr>
            <a:r>
              <a:rPr lang="en-US" dirty="0">
                <a:solidFill>
                  <a:schemeClr val="bg1"/>
                </a:solidFill>
              </a:rPr>
              <a:t>Can be trails or </a:t>
            </a:r>
            <a:r>
              <a:rPr lang="en-US" b="1" u="sng" dirty="0">
                <a:solidFill>
                  <a:srgbClr val="FF0000"/>
                </a:solidFill>
              </a:rPr>
              <a:t>burrows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made by worms and other animals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570" y="1567047"/>
            <a:ext cx="1922861" cy="10365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25" y="2603639"/>
            <a:ext cx="1682788" cy="11198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2230" y="3099928"/>
            <a:ext cx="1509697" cy="11827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633" y="4282722"/>
            <a:ext cx="1606353" cy="12081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1079" y="5490919"/>
            <a:ext cx="2221507" cy="136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42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3149600" y="0"/>
            <a:ext cx="5938838" cy="1189038"/>
          </a:xfrm>
        </p:spPr>
        <p:txBody>
          <a:bodyPr/>
          <a:lstStyle/>
          <a:p>
            <a:pPr>
              <a:defRPr/>
            </a:pPr>
            <a:r>
              <a:rPr lang="en-US" altLang="x-none"/>
              <a:t>Fossils</a:t>
            </a:r>
          </a:p>
        </p:txBody>
      </p:sp>
      <p:sp>
        <p:nvSpPr>
          <p:cNvPr id="40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alibri" charset="0"/>
              <a:buAutoNum type="alphaUcPeriod" startAt="4"/>
            </a:pPr>
            <a:r>
              <a:rPr lang="en-US" altLang="x-none" b="1" u="sng" dirty="0">
                <a:solidFill>
                  <a:schemeClr val="accent1">
                    <a:lumMod val="50000"/>
                  </a:schemeClr>
                </a:solidFill>
              </a:rPr>
              <a:t>Index Fossils</a:t>
            </a:r>
            <a:r>
              <a:rPr lang="en-US" altLang="x-none" dirty="0">
                <a:solidFill>
                  <a:schemeClr val="bg1"/>
                </a:solidFill>
              </a:rPr>
              <a:t>– abundant, geographically widespread organisms that existed for relatively short periods of time</a:t>
            </a:r>
          </a:p>
          <a:p>
            <a:pPr marL="514350" indent="-514350">
              <a:buFont typeface="Calibri" charset="0"/>
              <a:buAutoNum type="alphaUcPeriod" startAt="4"/>
            </a:pPr>
            <a:r>
              <a:rPr lang="en-US" altLang="x-none" dirty="0">
                <a:solidFill>
                  <a:schemeClr val="bg1"/>
                </a:solidFill>
              </a:rPr>
              <a:t>Fossils can reveal information about past land forms and </a:t>
            </a:r>
            <a:r>
              <a:rPr lang="en-US" altLang="x-none" b="1" u="sng" dirty="0">
                <a:solidFill>
                  <a:schemeClr val="accent1">
                    <a:lumMod val="50000"/>
                  </a:schemeClr>
                </a:solidFill>
              </a:rPr>
              <a:t>climate</a:t>
            </a:r>
            <a:r>
              <a:rPr lang="en-US" altLang="x-none" dirty="0">
                <a:solidFill>
                  <a:schemeClr val="bg1"/>
                </a:solidFill>
              </a:rPr>
              <a:t>.</a:t>
            </a:r>
            <a:endParaRPr lang="en-US" altLang="x-none" u="sng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600" y="3224824"/>
            <a:ext cx="5050800" cy="358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81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 13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4E4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ounded 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1" name="il_fi" descr="http://www.wesleyan.edu/ctgeology/LISproject/images/Relati5.gif"/>
          <p:cNvPicPr>
            <a:picLocks noChangeAspect="1" noChangeArrowheads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72" y="1008378"/>
            <a:ext cx="3026664" cy="206008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10" descr="http://inkchromatography.files.wordpress.com/2012/01/screen-shot-2012-01-16-at-9-48-56-pm.png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4632" y="3553093"/>
            <a:ext cx="3666744" cy="2438633"/>
          </a:xfrm>
          <a:prstGeom prst="rect">
            <a:avLst/>
          </a:prstGeom>
          <a:noFill/>
        </p:spPr>
      </p:pic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5116879" y="99943"/>
            <a:ext cx="6422849" cy="167660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x-none" dirty="0"/>
              <a:t>Relative Ages of Rocks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6880" y="1776545"/>
            <a:ext cx="6422848" cy="4718039"/>
          </a:xfrm>
        </p:spPr>
        <p:txBody>
          <a:bodyPr rtlCol="0">
            <a:normAutofit fontScale="92500"/>
          </a:bodyPr>
          <a:lstStyle/>
          <a:p>
            <a:pPr marL="463550" indent="-463550">
              <a:buFont typeface="+mj-lt"/>
              <a:buAutoNum type="alphaUcPeriod"/>
              <a:defRPr/>
            </a:pPr>
            <a:r>
              <a:rPr lang="en-US" b="1" dirty="0">
                <a:solidFill>
                  <a:schemeClr val="bg1"/>
                </a:solidFill>
              </a:rPr>
              <a:t>Principle of </a:t>
            </a:r>
            <a:r>
              <a:rPr lang="en-US" b="1" u="sng" dirty="0">
                <a:solidFill>
                  <a:schemeClr val="accent1">
                    <a:lumMod val="50000"/>
                  </a:schemeClr>
                </a:solidFill>
              </a:rPr>
              <a:t>superposition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—process of reading undisturbed rock layers</a:t>
            </a:r>
          </a:p>
          <a:p>
            <a:pPr marL="914400" indent="-463550">
              <a:buFont typeface="+mj-lt"/>
              <a:buAutoNum type="arabicPeriod"/>
              <a:defRPr/>
            </a:pPr>
            <a:r>
              <a:rPr lang="en-US" b="1" u="sng" dirty="0">
                <a:solidFill>
                  <a:schemeClr val="accent1">
                    <a:lumMod val="50000"/>
                  </a:schemeClr>
                </a:solidFill>
              </a:rPr>
              <a:t>Oldest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rocks in the bottom layer</a:t>
            </a:r>
          </a:p>
          <a:p>
            <a:pPr marL="914400" indent="-463550">
              <a:buFont typeface="+mj-lt"/>
              <a:buAutoNum type="arabicPeriod"/>
              <a:defRPr/>
            </a:pPr>
            <a:r>
              <a:rPr lang="en-US" b="1" u="sng" dirty="0">
                <a:solidFill>
                  <a:schemeClr val="accent1">
                    <a:lumMod val="50000"/>
                  </a:schemeClr>
                </a:solidFill>
              </a:rPr>
              <a:t>Younger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rocks in the top layer</a:t>
            </a:r>
          </a:p>
          <a:p>
            <a:pPr marL="463550" indent="-463550">
              <a:buFont typeface="+mj-lt"/>
              <a:buAutoNum type="alphaUcPeriod" startAt="2"/>
              <a:defRPr/>
            </a:pPr>
            <a:r>
              <a:rPr lang="en-US" dirty="0">
                <a:solidFill>
                  <a:schemeClr val="bg1"/>
                </a:solidFill>
              </a:rPr>
              <a:t>How old something is in comparison with something else is its </a:t>
            </a:r>
            <a:r>
              <a:rPr lang="en-US" u="sng" dirty="0">
                <a:solidFill>
                  <a:schemeClr val="accent1">
                    <a:lumMod val="50000"/>
                  </a:schemeClr>
                </a:solidFill>
              </a:rPr>
              <a:t>relative age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914400" indent="-463550">
              <a:buFont typeface="+mj-lt"/>
              <a:buAutoNum type="arabicPeriod"/>
              <a:defRPr/>
            </a:pPr>
            <a:r>
              <a:rPr lang="en-US" dirty="0">
                <a:solidFill>
                  <a:schemeClr val="bg1"/>
                </a:solidFill>
              </a:rPr>
              <a:t>The age of </a:t>
            </a:r>
            <a:r>
              <a:rPr lang="en-US" b="1" u="sng" dirty="0">
                <a:solidFill>
                  <a:schemeClr val="accent1">
                    <a:lumMod val="50000"/>
                  </a:schemeClr>
                </a:solidFill>
              </a:rPr>
              <a:t>undisturbed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rocks can be determined by examining layer sequences.</a:t>
            </a:r>
          </a:p>
          <a:p>
            <a:pPr marL="914400" indent="-463550">
              <a:buFont typeface="+mj-lt"/>
              <a:buAutoNum type="arabicPeriod"/>
              <a:defRPr/>
            </a:pPr>
            <a:r>
              <a:rPr lang="en-US" dirty="0">
                <a:solidFill>
                  <a:schemeClr val="bg1"/>
                </a:solidFill>
              </a:rPr>
              <a:t>The age of disturbed rocks may have to be determined  by </a:t>
            </a:r>
            <a:r>
              <a:rPr lang="en-US" b="1" u="sng" dirty="0">
                <a:solidFill>
                  <a:schemeClr val="accent1">
                    <a:lumMod val="50000"/>
                  </a:schemeClr>
                </a:solidFill>
              </a:rPr>
              <a:t>fossils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or other clues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sz="20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988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reeform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8518" y="1690688"/>
            <a:ext cx="7243482" cy="5167312"/>
          </a:xfrm>
          <a:custGeom>
            <a:avLst/>
            <a:gdLst>
              <a:gd name="connsiteX0" fmla="*/ 0 w 7243482"/>
              <a:gd name="connsiteY0" fmla="*/ 0 h 5167312"/>
              <a:gd name="connsiteX1" fmla="*/ 7243482 w 7243482"/>
              <a:gd name="connsiteY1" fmla="*/ 0 h 5167312"/>
              <a:gd name="connsiteX2" fmla="*/ 7243482 w 7243482"/>
              <a:gd name="connsiteY2" fmla="*/ 5167312 h 5167312"/>
              <a:gd name="connsiteX3" fmla="*/ 221324 w 7243482"/>
              <a:gd name="connsiteY3" fmla="*/ 5167312 h 5167312"/>
              <a:gd name="connsiteX4" fmla="*/ 2615203 w 7243482"/>
              <a:gd name="connsiteY4" fmla="*/ 952 h 5167312"/>
              <a:gd name="connsiteX5" fmla="*/ 0 w 7243482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43482" h="5167312">
                <a:moveTo>
                  <a:pt x="0" y="0"/>
                </a:moveTo>
                <a:lnTo>
                  <a:pt x="7243482" y="0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0" y="95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0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0"/>
            <a:ext cx="7399176" cy="5166360"/>
          </a:xfrm>
          <a:custGeom>
            <a:avLst/>
            <a:gdLst>
              <a:gd name="connsiteX0" fmla="*/ 0 w 7399176"/>
              <a:gd name="connsiteY0" fmla="*/ 0 h 5166360"/>
              <a:gd name="connsiteX1" fmla="*/ 7399176 w 7399176"/>
              <a:gd name="connsiteY1" fmla="*/ 0 h 5166360"/>
              <a:gd name="connsiteX2" fmla="*/ 5005297 w 7399176"/>
              <a:gd name="connsiteY2" fmla="*/ 5166360 h 5166360"/>
              <a:gd name="connsiteX3" fmla="*/ 0 w 7399176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99176" h="5166360">
                <a:moveTo>
                  <a:pt x="0" y="0"/>
                </a:moveTo>
                <a:lnTo>
                  <a:pt x="7399176" y="0"/>
                </a:lnTo>
                <a:lnTo>
                  <a:pt x="5005297" y="5166360"/>
                </a:lnTo>
                <a:lnTo>
                  <a:pt x="0" y="516636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http://earthphysicsteaching.homestead.com/unconformitie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63721" y="2264742"/>
            <a:ext cx="4296585" cy="3660344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  <a:noFill/>
        </p:spPr>
      </p:pic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x-none" dirty="0"/>
              <a:t>Relative Ages of rocks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692" y="1690688"/>
            <a:ext cx="5322277" cy="4780450"/>
          </a:xfrm>
        </p:spPr>
        <p:txBody>
          <a:bodyPr rtlCol="0" anchor="ctr">
            <a:noAutofit/>
          </a:bodyPr>
          <a:lstStyle/>
          <a:p>
            <a:pPr marL="463550" indent="-463550">
              <a:lnSpc>
                <a:spcPct val="70000"/>
              </a:lnSpc>
              <a:buFont typeface="+mj-lt"/>
              <a:buAutoNum type="alphaUcPeriod" startAt="3"/>
              <a:tabLst>
                <a:tab pos="795338" algn="l"/>
              </a:tabLst>
              <a:defRPr/>
            </a:pPr>
            <a:r>
              <a:rPr lang="en-US" sz="2400" b="1" u="sng" dirty="0">
                <a:solidFill>
                  <a:srgbClr val="FF0000"/>
                </a:solidFill>
              </a:rPr>
              <a:t>Unconformities</a:t>
            </a:r>
            <a:r>
              <a:rPr lang="en-US" sz="2400" dirty="0">
                <a:solidFill>
                  <a:schemeClr val="bg1"/>
                </a:solidFill>
              </a:rPr>
              <a:t>—gaps in rock layers</a:t>
            </a:r>
          </a:p>
          <a:p>
            <a:pPr marL="914400" indent="-463550">
              <a:lnSpc>
                <a:spcPct val="70000"/>
              </a:lnSpc>
              <a:buFont typeface="+mj-lt"/>
              <a:buAutoNum type="arabicPeriod"/>
              <a:tabLst>
                <a:tab pos="795338" algn="l"/>
              </a:tabLst>
              <a:defRPr/>
            </a:pPr>
            <a:r>
              <a:rPr lang="en-US" sz="2400" b="1" u="sng" dirty="0">
                <a:solidFill>
                  <a:srgbClr val="FF0000"/>
                </a:solidFill>
              </a:rPr>
              <a:t>Angular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unconformity—rock layers are tilted and younger sediment layers are deposited horizontally on top of the eroded and tilted layers.</a:t>
            </a:r>
          </a:p>
          <a:p>
            <a:pPr marL="914400" indent="-463550">
              <a:lnSpc>
                <a:spcPct val="70000"/>
              </a:lnSpc>
              <a:buFont typeface="+mj-lt"/>
              <a:buAutoNum type="arabicPeriod"/>
              <a:tabLst>
                <a:tab pos="795338" algn="l"/>
              </a:tabLst>
              <a:defRPr/>
            </a:pPr>
            <a:r>
              <a:rPr lang="en-US" sz="2400" dirty="0">
                <a:solidFill>
                  <a:schemeClr val="bg1"/>
                </a:solidFill>
              </a:rPr>
              <a:t>A layer of horizontal rock once exposed and eroded before younger rocks formed over it is called a </a:t>
            </a:r>
            <a:r>
              <a:rPr lang="en-US" sz="2400" b="1" u="sng" dirty="0">
                <a:solidFill>
                  <a:srgbClr val="FF0000"/>
                </a:solidFill>
              </a:rPr>
              <a:t>disconformity</a:t>
            </a:r>
            <a:r>
              <a:rPr lang="en-US" sz="2400" u="sng" dirty="0">
                <a:solidFill>
                  <a:schemeClr val="bg1"/>
                </a:solidFill>
              </a:rPr>
              <a:t>.</a:t>
            </a:r>
          </a:p>
          <a:p>
            <a:pPr marL="914400" indent="-463550">
              <a:lnSpc>
                <a:spcPct val="70000"/>
              </a:lnSpc>
              <a:buFont typeface="+mj-lt"/>
              <a:buAutoNum type="arabicPeriod"/>
              <a:tabLst>
                <a:tab pos="795338" algn="l"/>
              </a:tabLst>
              <a:defRPr/>
            </a:pPr>
            <a:r>
              <a:rPr lang="en-US" sz="2400" b="1" u="sng" dirty="0">
                <a:solidFill>
                  <a:srgbClr val="FF0000"/>
                </a:solidFill>
              </a:rPr>
              <a:t>Nonconformity</a:t>
            </a:r>
            <a:r>
              <a:rPr lang="en-US" sz="2400" dirty="0">
                <a:solidFill>
                  <a:schemeClr val="bg1"/>
                </a:solidFill>
              </a:rPr>
              <a:t>—sedimentary rock forms over eroded metamorphic or igneous rock</a:t>
            </a:r>
          </a:p>
          <a:p>
            <a:pPr marL="463550" indent="-463550">
              <a:lnSpc>
                <a:spcPct val="70000"/>
              </a:lnSpc>
              <a:buFont typeface="+mj-lt"/>
              <a:buAutoNum type="alphaUcPeriod" startAt="4"/>
              <a:tabLst>
                <a:tab pos="795338" algn="l"/>
              </a:tabLst>
              <a:defRPr/>
            </a:pPr>
            <a:r>
              <a:rPr lang="en-US" sz="2400" dirty="0">
                <a:solidFill>
                  <a:schemeClr val="bg1"/>
                </a:solidFill>
              </a:rPr>
              <a:t>The same rock layers can be found in different locations; fossils can be used to </a:t>
            </a:r>
            <a:r>
              <a:rPr lang="en-US" sz="2400" b="1" u="sng" dirty="0">
                <a:solidFill>
                  <a:srgbClr val="FF0000"/>
                </a:solidFill>
              </a:rPr>
              <a:t>correlate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those rock layers.</a:t>
            </a:r>
          </a:p>
        </p:txBody>
      </p:sp>
    </p:spTree>
    <p:extLst>
      <p:ext uri="{BB962C8B-B14F-4D97-AF65-F5344CB8AC3E}">
        <p14:creationId xmlns:p14="http://schemas.microsoft.com/office/powerpoint/2010/main" val="355042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altLang="x-none" dirty="0"/>
              <a:t>Relative Ages of rocks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1"/>
            <a:ext cx="8229600" cy="4525963"/>
          </a:xfrm>
        </p:spPr>
        <p:txBody>
          <a:bodyPr rtlCol="0"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E. </a:t>
            </a:r>
            <a:r>
              <a:rPr lang="en-US" sz="3200" dirty="0" smtClean="0">
                <a:solidFill>
                  <a:schemeClr val="bg1"/>
                </a:solidFill>
              </a:rPr>
              <a:t>Igneous </a:t>
            </a:r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</a:rPr>
              <a:t>intrusions</a:t>
            </a:r>
            <a:r>
              <a:rPr lang="en-US" sz="3200" dirty="0" smtClean="0">
                <a:solidFill>
                  <a:schemeClr val="bg1"/>
                </a:solidFill>
              </a:rPr>
              <a:t> occur when magma flows into already existing rock where it cools and hardens.</a:t>
            </a:r>
          </a:p>
          <a:p>
            <a:pPr marL="463550" marR="0" lvl="0" indent="-4635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>
                <a:tab pos="795338" algn="l"/>
              </a:tabLs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http://t3.gstatic.com/images?q=tbn:ANd9GcQSlnleYCxUoMeFfH6XB5cBJDA7SCN1uekc52gLVRPKSFC9ekumHA:www.gcsescience.com/Contact-Metamorphism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031" y="2929550"/>
            <a:ext cx="7119938" cy="35131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97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altLang="x-none" dirty="0"/>
              <a:t>Relative Ages of rocks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1"/>
            <a:ext cx="8229600" cy="4525963"/>
          </a:xfrm>
        </p:spPr>
        <p:txBody>
          <a:bodyPr rtlCol="0">
            <a:normAutofit/>
          </a:bodyPr>
          <a:lstStyle/>
          <a:p>
            <a:pPr marL="463550" indent="-463550">
              <a:lnSpc>
                <a:spcPct val="100000"/>
              </a:lnSpc>
              <a:spcBef>
                <a:spcPts val="0"/>
              </a:spcBef>
              <a:buNone/>
              <a:tabLst>
                <a:tab pos="795338" algn="l"/>
              </a:tabLst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F. Igneous </a:t>
            </a:r>
            <a:r>
              <a:rPr lang="en-US" sz="3200" b="1" u="sng" dirty="0">
                <a:solidFill>
                  <a:schemeClr val="accent1">
                    <a:lumMod val="50000"/>
                  </a:schemeClr>
                </a:solidFill>
              </a:rPr>
              <a:t>extrusions</a:t>
            </a:r>
            <a:r>
              <a:rPr lang="en-US" sz="3200" dirty="0">
                <a:solidFill>
                  <a:schemeClr val="bg1"/>
                </a:solidFill>
              </a:rPr>
              <a:t> occur when lava flows onto the earth’s surface and solidifies.</a:t>
            </a:r>
          </a:p>
          <a:p>
            <a:pPr marL="463550" marR="0" lvl="0" indent="-4635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>
                <a:tab pos="795338" algn="l"/>
              </a:tabLs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http://faculty.ccbcmd.edu/courses/eas101/images/Fig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2892671"/>
            <a:ext cx="6254750" cy="357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6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3130550" y="0"/>
            <a:ext cx="5937250" cy="1189038"/>
          </a:xfrm>
        </p:spPr>
        <p:txBody>
          <a:bodyPr/>
          <a:lstStyle/>
          <a:p>
            <a:pPr>
              <a:defRPr/>
            </a:pPr>
            <a:r>
              <a:rPr lang="en-US" altLang="x-none"/>
              <a:t>Absolute Ages of Rocks</a:t>
            </a:r>
          </a:p>
        </p:txBody>
      </p:sp>
      <p:sp>
        <p:nvSpPr>
          <p:cNvPr id="8196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>
              <a:buFont typeface="Calibri" charset="0"/>
              <a:buAutoNum type="alphaUcPeriod"/>
              <a:defRPr/>
            </a:pPr>
            <a:r>
              <a:rPr lang="en-US" altLang="x-none" b="1" dirty="0">
                <a:solidFill>
                  <a:schemeClr val="accent1">
                    <a:lumMod val="50000"/>
                  </a:schemeClr>
                </a:solidFill>
              </a:rPr>
              <a:t>Absolute age </a:t>
            </a:r>
            <a:r>
              <a:rPr lang="en-US" altLang="x-none" dirty="0">
                <a:solidFill>
                  <a:schemeClr val="bg1"/>
                </a:solidFill>
              </a:rPr>
              <a:t>—age, in years of rock or other object; determined by properties of atoms</a:t>
            </a:r>
          </a:p>
          <a:p>
            <a:pPr marL="514350" indent="-514350">
              <a:buFont typeface="Calibri" charset="0"/>
              <a:buAutoNum type="alphaUcPeriod"/>
              <a:defRPr/>
            </a:pPr>
            <a:r>
              <a:rPr lang="en-US" altLang="x-none" dirty="0">
                <a:solidFill>
                  <a:schemeClr val="bg1"/>
                </a:solidFill>
              </a:rPr>
              <a:t>Unstable isotopes break down into other isotopes and particles in the process of </a:t>
            </a:r>
            <a:r>
              <a:rPr lang="en-US" altLang="x-none" b="1" u="sng" dirty="0">
                <a:solidFill>
                  <a:schemeClr val="accent1">
                    <a:lumMod val="50000"/>
                  </a:schemeClr>
                </a:solidFill>
              </a:rPr>
              <a:t>radioactive</a:t>
            </a:r>
            <a:r>
              <a:rPr lang="en-US" altLang="x-none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x-none" b="1" dirty="0">
                <a:solidFill>
                  <a:schemeClr val="bg1"/>
                </a:solidFill>
              </a:rPr>
              <a:t>decay</a:t>
            </a:r>
            <a:r>
              <a:rPr lang="en-US" altLang="x-none" dirty="0">
                <a:solidFill>
                  <a:schemeClr val="bg1"/>
                </a:solidFill>
              </a:rPr>
              <a:t>.</a:t>
            </a:r>
          </a:p>
          <a:p>
            <a:pPr marL="971550" lvl="1" indent="-514350">
              <a:buFont typeface="Calibri" charset="0"/>
              <a:buAutoNum type="arabicPeriod"/>
              <a:defRPr/>
            </a:pPr>
            <a:r>
              <a:rPr lang="en-US" altLang="x-none" b="1" u="sng" dirty="0">
                <a:solidFill>
                  <a:schemeClr val="accent1">
                    <a:lumMod val="50000"/>
                  </a:schemeClr>
                </a:solidFill>
              </a:rPr>
              <a:t>Beta decay</a:t>
            </a:r>
            <a:r>
              <a:rPr lang="en-US" altLang="x-none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x-none" dirty="0">
                <a:solidFill>
                  <a:schemeClr val="bg1"/>
                </a:solidFill>
              </a:rPr>
              <a:t>—an isotope’s neutron breaks down into proton and an electron with the electron leaving the atom as a beta particle; a new element forms due to proton gain.</a:t>
            </a:r>
          </a:p>
          <a:p>
            <a:pPr marL="971550" lvl="1" indent="-514350">
              <a:buFont typeface="Calibri" charset="0"/>
              <a:buAutoNum type="arabicPeriod"/>
              <a:defRPr/>
            </a:pPr>
            <a:r>
              <a:rPr lang="en-US" altLang="x-none" dirty="0">
                <a:solidFill>
                  <a:schemeClr val="bg1"/>
                </a:solidFill>
              </a:rPr>
              <a:t> </a:t>
            </a:r>
            <a:r>
              <a:rPr lang="en-US" altLang="x-none" b="1" u="sng" dirty="0">
                <a:solidFill>
                  <a:schemeClr val="accent1">
                    <a:lumMod val="50000"/>
                  </a:schemeClr>
                </a:solidFill>
              </a:rPr>
              <a:t>Alpha decay</a:t>
            </a:r>
            <a:r>
              <a:rPr lang="en-US" altLang="x-none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x-none" dirty="0">
                <a:solidFill>
                  <a:schemeClr val="bg1"/>
                </a:solidFill>
              </a:rPr>
              <a:t>—an isotope gives of two protons and two neutrons as an alpha particle; a new element forms.</a:t>
            </a:r>
          </a:p>
          <a:p>
            <a:pPr marL="971550" lvl="1" indent="-514350">
              <a:buFont typeface="Calibri" charset="0"/>
              <a:buAutoNum type="arabicPeriod"/>
              <a:defRPr/>
            </a:pPr>
            <a:r>
              <a:rPr lang="en-US" altLang="x-none" dirty="0">
                <a:solidFill>
                  <a:schemeClr val="bg1"/>
                </a:solidFill>
              </a:rPr>
              <a:t>The time it takes for half the atoms in an isotope to decay is the isotope’s </a:t>
            </a:r>
            <a:r>
              <a:rPr lang="en-US" altLang="x-none" b="1" u="sng" dirty="0">
                <a:solidFill>
                  <a:schemeClr val="accent1">
                    <a:lumMod val="50000"/>
                  </a:schemeClr>
                </a:solidFill>
              </a:rPr>
              <a:t>half-life</a:t>
            </a:r>
            <a:r>
              <a:rPr lang="en-US" altLang="x-none" dirty="0">
                <a:solidFill>
                  <a:schemeClr val="bg1"/>
                </a:solidFill>
              </a:rPr>
              <a:t>. </a:t>
            </a:r>
            <a:endParaRPr lang="en-US" altLang="x-none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228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</TotalTime>
  <Words>1369</Words>
  <Application>Microsoft Macintosh PowerPoint</Application>
  <PresentationFormat>Widescreen</PresentationFormat>
  <Paragraphs>113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Calibri</vt:lpstr>
      <vt:lpstr>Calibri Light</vt:lpstr>
      <vt:lpstr>Times New Roman</vt:lpstr>
      <vt:lpstr>Wingdings 2</vt:lpstr>
      <vt:lpstr>Arial</vt:lpstr>
      <vt:lpstr>Office Theme</vt:lpstr>
      <vt:lpstr>Chapter 13  </vt:lpstr>
      <vt:lpstr>Fossils </vt:lpstr>
      <vt:lpstr>Fossils</vt:lpstr>
      <vt:lpstr>Fossils</vt:lpstr>
      <vt:lpstr>Relative Ages of Rocks</vt:lpstr>
      <vt:lpstr>Relative Ages of rocks</vt:lpstr>
      <vt:lpstr>Relative Ages of rocks</vt:lpstr>
      <vt:lpstr>Relative Ages of rocks</vt:lpstr>
      <vt:lpstr>Absolute Ages of Rocks</vt:lpstr>
      <vt:lpstr>Absolute Age of Rocks</vt:lpstr>
      <vt:lpstr>Absolute Ages of Rocks</vt:lpstr>
      <vt:lpstr>Geologic Time</vt:lpstr>
      <vt:lpstr>Life and Geologic Time</vt:lpstr>
      <vt:lpstr>Life and Geologic Time</vt:lpstr>
      <vt:lpstr>Life and Geologic Time</vt:lpstr>
      <vt:lpstr>Life and Geologic Time</vt:lpstr>
      <vt:lpstr>Life and Geologic Time </vt:lpstr>
      <vt:lpstr>Life and Geologic Time </vt:lpstr>
      <vt:lpstr>Life and Geologic Time </vt:lpstr>
      <vt:lpstr>Early Earth History </vt:lpstr>
      <vt:lpstr>Early Earth History </vt:lpstr>
      <vt:lpstr>Middle and Recent Earth History </vt:lpstr>
      <vt:lpstr>Middle and Recent Earth History </vt:lpstr>
      <vt:lpstr>Middle and Recent Earth History 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13  </dc:title>
  <dc:creator>Howell, Jennifer</dc:creator>
  <cp:lastModifiedBy>Howell, Jennifer</cp:lastModifiedBy>
  <cp:revision>10</cp:revision>
  <dcterms:created xsi:type="dcterms:W3CDTF">2016-12-11T13:32:23Z</dcterms:created>
  <dcterms:modified xsi:type="dcterms:W3CDTF">2016-12-12T04:07:21Z</dcterms:modified>
</cp:coreProperties>
</file>