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5"/>
  </p:sldMasterIdLst>
  <p:sldIdLst>
    <p:sldId id="256" r:id="rId6"/>
    <p:sldId id="257" r:id="rId7"/>
    <p:sldId id="258" r:id="rId8"/>
    <p:sldId id="259" r:id="rId9"/>
    <p:sldId id="276" r:id="rId10"/>
    <p:sldId id="277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595" autoAdjust="0"/>
  </p:normalViewPr>
  <p:slideViewPr>
    <p:cSldViewPr>
      <p:cViewPr>
        <p:scale>
          <a:sx n="79" d="100"/>
          <a:sy n="79" d="100"/>
        </p:scale>
        <p:origin x="129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64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1536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altLang="en-US"/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81DC5242-43FC-47D7-9A38-069A18A3452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7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</p:cSld>
  <p:clrMapOvr>
    <a:masterClrMapping/>
  </p:clrMapOvr>
  <p:transition spd="med">
    <p:sndAc>
      <p:stSnd>
        <p:snd r:embed="rId1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3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3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37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2DE4D-AB28-410B-8735-2881E6D20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94720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75F68-EFC5-405D-8E62-F43637106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707105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FA3817D4-4912-416C-88B9-2E5E47A7F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7828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058EECFF-EE50-4D6D-94CD-E63D619623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916431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EF8CC-86C2-4487-ADEA-4439E10302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638054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4F04D-1F7D-43B0-9451-E3F72FD86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815932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80DA9-1A20-4190-8BE4-F99EA8838C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297925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4EBFC-6C8D-4D9C-A2A9-426153F52C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653327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0008C-40E6-4C7C-94EA-946406E6ED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931151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D5A4-8B68-458A-BF78-FD876ACAE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359436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FEDD4-0DDC-41A7-B95A-431A6F32C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813471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015A5-6494-4AAC-A542-68225285B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696822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4339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434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4342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434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4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9F713332-2CA9-4B5F-9D0B-059010104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ransition spd="med">
    <p:sndAc>
      <p:stSnd>
        <p:snd r:embed="rId1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4346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4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4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4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4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4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4xrdeagyY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1RHmSm36aE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NgGBemdnuw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-wCX5R8NXM&amp;feature=related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49NwjnwDUw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vZLmGudqPE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hGuallLPc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2Tlzapl8i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m2qdxVVRm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8229600" cy="2667000"/>
          </a:xfrm>
        </p:spPr>
        <p:txBody>
          <a:bodyPr/>
          <a:lstStyle/>
          <a:p>
            <a:r>
              <a:rPr lang="en-US" altLang="en-US" dirty="0"/>
              <a:t>Relationships within Ecosystems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The who, what, where, when, why of it all.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2052" name="Picture 4" descr="dFpi4eZ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23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924800" cy="685800"/>
          </a:xfrm>
        </p:spPr>
        <p:txBody>
          <a:bodyPr/>
          <a:lstStyle/>
          <a:p>
            <a:pPr algn="ctr"/>
            <a:r>
              <a:rPr lang="en-US" altLang="en-US" dirty="0"/>
              <a:t>Commensalism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990600"/>
            <a:ext cx="7239000" cy="5095875"/>
          </a:xfrm>
        </p:spPr>
        <p:txBody>
          <a:bodyPr/>
          <a:lstStyle/>
          <a:p>
            <a:r>
              <a:rPr lang="en-US" altLang="en-US" sz="2400" dirty="0"/>
              <a:t>One organism </a:t>
            </a:r>
            <a:r>
              <a:rPr lang="en-US" altLang="en-US" sz="2400" dirty="0">
                <a:solidFill>
                  <a:srgbClr val="FF0000"/>
                </a:solidFill>
              </a:rPr>
              <a:t>benefits</a:t>
            </a:r>
            <a:r>
              <a:rPr lang="en-US" altLang="en-US" sz="2400" dirty="0"/>
              <a:t> and the other is </a:t>
            </a:r>
            <a:r>
              <a:rPr lang="en-US" altLang="en-US" sz="2400" dirty="0">
                <a:solidFill>
                  <a:srgbClr val="FF0000"/>
                </a:solidFill>
              </a:rPr>
              <a:t>indifferent</a:t>
            </a:r>
            <a:r>
              <a:rPr lang="en-US" altLang="en-US" sz="2400" dirty="0"/>
              <a:t> or </a:t>
            </a:r>
            <a:r>
              <a:rPr lang="en-US" altLang="en-US" sz="2400" dirty="0">
                <a:solidFill>
                  <a:srgbClr val="FF0000"/>
                </a:solidFill>
              </a:rPr>
              <a:t>unharmed</a:t>
            </a:r>
            <a:r>
              <a:rPr lang="en-US" altLang="en-US" sz="2400" dirty="0"/>
              <a:t>.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Whale shark and remora fish.</a:t>
            </a:r>
          </a:p>
          <a:p>
            <a:r>
              <a:rPr lang="en-US" altLang="en-US" sz="2400" dirty="0">
                <a:hlinkClick r:id="rId3"/>
              </a:rPr>
              <a:t>http://www.youtube.com/watch?v=e4xrdeagyYM</a:t>
            </a:r>
            <a:endParaRPr lang="en-US" altLang="en-US" sz="2400" dirty="0"/>
          </a:p>
        </p:txBody>
      </p:sp>
      <p:pic>
        <p:nvPicPr>
          <p:cNvPr id="22539" name="Picture 11" descr="rh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3280930"/>
            <a:ext cx="3810000" cy="297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Symbiosis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relationship in which two </a:t>
            </a:r>
            <a:r>
              <a:rPr lang="en-US" altLang="en-US" dirty="0">
                <a:solidFill>
                  <a:srgbClr val="FF0000"/>
                </a:solidFill>
              </a:rPr>
              <a:t>different </a:t>
            </a:r>
            <a:r>
              <a:rPr lang="en-US" altLang="en-US" dirty="0"/>
              <a:t>organisms live in close association with each other.</a:t>
            </a:r>
          </a:p>
          <a:p>
            <a:endParaRPr lang="en-US" altLang="en-US" dirty="0"/>
          </a:p>
        </p:txBody>
      </p:sp>
      <p:pic>
        <p:nvPicPr>
          <p:cNvPr id="23557" name="Picture 5" descr="03-PS101-6~Symbiosis-Po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200"/>
            <a:ext cx="33337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924800" cy="914400"/>
          </a:xfrm>
        </p:spPr>
        <p:txBody>
          <a:bodyPr/>
          <a:lstStyle/>
          <a:p>
            <a:pPr algn="ctr"/>
            <a:r>
              <a:rPr lang="en-US" altLang="en-US"/>
              <a:t>Mimicry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1"/>
            <a:ext cx="7848600" cy="1143000"/>
          </a:xfrm>
        </p:spPr>
        <p:txBody>
          <a:bodyPr/>
          <a:lstStyle/>
          <a:p>
            <a:r>
              <a:rPr lang="en-US" altLang="en-US" sz="2400" dirty="0"/>
              <a:t>Acting or looking like another more </a:t>
            </a:r>
            <a:r>
              <a:rPr lang="en-US" altLang="en-US" sz="2400" dirty="0">
                <a:solidFill>
                  <a:srgbClr val="FF0000"/>
                </a:solidFill>
              </a:rPr>
              <a:t>dangerous</a:t>
            </a:r>
            <a:r>
              <a:rPr lang="en-US" altLang="en-US" sz="2400" dirty="0"/>
              <a:t> animal.</a:t>
            </a:r>
          </a:p>
          <a:p>
            <a:endParaRPr lang="en-US" altLang="en-US" sz="2400" dirty="0"/>
          </a:p>
        </p:txBody>
      </p:sp>
      <p:pic>
        <p:nvPicPr>
          <p:cNvPr id="26635" name="Picture 11" descr="scarletkingsnak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4267200"/>
            <a:ext cx="19685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5" descr="pauwo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35052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cora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2750" y="4267200"/>
            <a:ext cx="238125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Question #1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does a parasite get from its host?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nourishment</a:t>
            </a: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Question #2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Why is it beneficial for the parasite to let its host live?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It then receives an unlimited supply of food and a place to live.</a:t>
            </a: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Question #3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is the name of the relationship when species A benefits and species B is killed.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Predation</a:t>
            </a:r>
          </a:p>
          <a:p>
            <a:endParaRPr lang="en-US" altLang="en-US"/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Question #4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is the name of the relationship when species A and B positively affect each other?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Mutualism</a:t>
            </a: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Question #5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is the name of the relationship when species A and species B negatively affect each other?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Competition</a:t>
            </a: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Question #6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What is the name of the relationship when species A benefits and species B is unaffected?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Commensalism</a:t>
            </a: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Question #7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is the name of the relationship when species A benefits and species B is harmed but not killed?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parasitism</a:t>
            </a: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5400"/>
              <a:t>Niche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4191000" cy="3724275"/>
          </a:xfrm>
        </p:spPr>
        <p:txBody>
          <a:bodyPr/>
          <a:lstStyle/>
          <a:p>
            <a:r>
              <a:rPr lang="en-US" altLang="en-US" sz="3200" dirty="0"/>
              <a:t>The unique </a:t>
            </a:r>
            <a:r>
              <a:rPr lang="en-US" altLang="en-US" sz="3200" dirty="0">
                <a:solidFill>
                  <a:srgbClr val="FF0000"/>
                </a:solidFill>
              </a:rPr>
              <a:t>role</a:t>
            </a:r>
            <a:r>
              <a:rPr lang="en-US" altLang="en-US" sz="3200" dirty="0"/>
              <a:t> a species has within an </a:t>
            </a:r>
            <a:r>
              <a:rPr lang="en-US" altLang="en-US" sz="3200" dirty="0">
                <a:solidFill>
                  <a:srgbClr val="FF0000"/>
                </a:solidFill>
              </a:rPr>
              <a:t>ecosystem</a:t>
            </a:r>
            <a:r>
              <a:rPr lang="en-US" altLang="en-US" sz="3200" dirty="0"/>
              <a:t>.</a:t>
            </a:r>
          </a:p>
          <a:p>
            <a:endParaRPr lang="en-US" altLang="en-US" sz="3200" dirty="0"/>
          </a:p>
          <a:p>
            <a:r>
              <a:rPr lang="en-US" altLang="en-US" sz="2000" dirty="0"/>
              <a:t>(Dung Beetle)</a:t>
            </a:r>
          </a:p>
          <a:p>
            <a:r>
              <a:rPr lang="en-US" altLang="en-US" sz="2000" dirty="0">
                <a:hlinkClick r:id="rId3"/>
              </a:rPr>
              <a:t>African Dung Beetle - YouTube</a:t>
            </a:r>
            <a:endParaRPr lang="en-US" altLang="en-US" sz="2000" dirty="0"/>
          </a:p>
        </p:txBody>
      </p:sp>
      <p:pic>
        <p:nvPicPr>
          <p:cNvPr id="6148" name="Picture 4" descr="Scan9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114675"/>
            <a:ext cx="2876550" cy="2219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Question #8 What is the relationship?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Lion and antelope</a:t>
            </a:r>
          </a:p>
          <a:p>
            <a:r>
              <a:rPr lang="en-US" altLang="en-US" sz="2400"/>
              <a:t>Whale shark and remora fish</a:t>
            </a:r>
          </a:p>
          <a:p>
            <a:r>
              <a:rPr lang="en-US" altLang="en-US" sz="2400"/>
              <a:t>Tapeworm and humans</a:t>
            </a:r>
          </a:p>
          <a:p>
            <a:r>
              <a:rPr lang="en-US" altLang="en-US" sz="2400"/>
              <a:t>A bee pollinating a flower and drink the nectar as well</a:t>
            </a:r>
          </a:p>
          <a:p>
            <a:r>
              <a:rPr lang="en-US" altLang="en-US" sz="2400"/>
              <a:t>All the animals at a watering hole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400"/>
              <a:t>Predation</a:t>
            </a:r>
          </a:p>
          <a:p>
            <a:r>
              <a:rPr lang="en-US" altLang="en-US" sz="2400"/>
              <a:t>Commensalism</a:t>
            </a:r>
          </a:p>
          <a:p>
            <a:endParaRPr lang="en-US" altLang="en-US" sz="2400"/>
          </a:p>
          <a:p>
            <a:r>
              <a:rPr lang="en-US" altLang="en-US" sz="2400"/>
              <a:t>Parasitism</a:t>
            </a:r>
          </a:p>
          <a:p>
            <a:r>
              <a:rPr lang="en-US" altLang="en-US" sz="2400"/>
              <a:t>Mutualism</a:t>
            </a:r>
          </a:p>
          <a:p>
            <a:endParaRPr lang="en-US" altLang="en-US" sz="2400"/>
          </a:p>
          <a:p>
            <a:endParaRPr lang="en-US" altLang="en-US" sz="2400"/>
          </a:p>
          <a:p>
            <a:r>
              <a:rPr lang="en-US" altLang="en-US" sz="2400"/>
              <a:t>Competition</a:t>
            </a:r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924800" cy="685800"/>
          </a:xfrm>
        </p:spPr>
        <p:txBody>
          <a:bodyPr/>
          <a:lstStyle/>
          <a:p>
            <a:pPr algn="ctr"/>
            <a:r>
              <a:rPr lang="en-US" altLang="en-US" dirty="0"/>
              <a:t>Habitat	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914400"/>
            <a:ext cx="7848600" cy="5172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Where an </a:t>
            </a:r>
            <a:r>
              <a:rPr lang="en-US" altLang="en-US" sz="3200" dirty="0">
                <a:solidFill>
                  <a:srgbClr val="FF0000"/>
                </a:solidFill>
              </a:rPr>
              <a:t>organism</a:t>
            </a:r>
            <a:r>
              <a:rPr lang="en-US" altLang="en-US" sz="3200" dirty="0"/>
              <a:t> generally </a:t>
            </a:r>
            <a:r>
              <a:rPr lang="en-US" altLang="en-US" sz="3200" dirty="0">
                <a:solidFill>
                  <a:srgbClr val="FF0000"/>
                </a:solidFill>
              </a:rPr>
              <a:t>lives</a:t>
            </a:r>
            <a:r>
              <a:rPr lang="en-US" altLang="en-US" sz="3200" dirty="0"/>
              <a:t> within an ecosystem. 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2400" dirty="0">
                <a:hlinkClick r:id="rId3"/>
              </a:rPr>
              <a:t>http://www.youtube.com/watch?v=PNgGBemdnuw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</p:txBody>
      </p:sp>
      <p:pic>
        <p:nvPicPr>
          <p:cNvPr id="8196" name="Picture 4" descr="Bat%20Ca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6691" y="2514600"/>
            <a:ext cx="3770312" cy="282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924800" cy="685800"/>
          </a:xfrm>
        </p:spPr>
        <p:txBody>
          <a:bodyPr/>
          <a:lstStyle/>
          <a:p>
            <a:pPr algn="ctr"/>
            <a:r>
              <a:rPr lang="en-US" altLang="en-US" dirty="0"/>
              <a:t>Competition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199" y="1066800"/>
            <a:ext cx="7769225" cy="5019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When species attempt to use the </a:t>
            </a:r>
            <a:r>
              <a:rPr lang="en-US" altLang="en-US" dirty="0">
                <a:solidFill>
                  <a:srgbClr val="FF0000"/>
                </a:solidFill>
              </a:rPr>
              <a:t>same</a:t>
            </a:r>
            <a:r>
              <a:rPr lang="en-US" altLang="en-US" dirty="0"/>
              <a:t> resources.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 marL="0" indent="0">
              <a:lnSpc>
                <a:spcPct val="80000"/>
              </a:lnSpc>
              <a:buNone/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Food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Water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Shelter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hlinkClick r:id="rId3"/>
              </a:rPr>
              <a:t>http://www.youtube.com/watch?v=H-wCX5R8NXM&amp;feature=related</a:t>
            </a: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</p:txBody>
      </p:sp>
      <p:pic>
        <p:nvPicPr>
          <p:cNvPr id="11268" name="Picture 4" descr="_736059_pred300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399" y="2514600"/>
            <a:ext cx="3883025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924800" cy="838200"/>
          </a:xfrm>
        </p:spPr>
        <p:txBody>
          <a:bodyPr/>
          <a:lstStyle/>
          <a:p>
            <a:r>
              <a:rPr lang="en-US" altLang="en-US" dirty="0"/>
              <a:t>Different types of competition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693025" cy="4791075"/>
          </a:xfrm>
        </p:spPr>
        <p:txBody>
          <a:bodyPr/>
          <a:lstStyle/>
          <a:p>
            <a:r>
              <a:rPr lang="en-US" altLang="en-US" dirty="0"/>
              <a:t>Interspecies - </a:t>
            </a:r>
          </a:p>
          <a:p>
            <a:endParaRPr lang="en-US" altLang="en-US" dirty="0"/>
          </a:p>
          <a:p>
            <a:pPr lvl="1"/>
            <a:r>
              <a:rPr lang="en-US" altLang="en-US" dirty="0"/>
              <a:t>2 or more </a:t>
            </a:r>
            <a:r>
              <a:rPr lang="en-US" altLang="en-US" dirty="0">
                <a:solidFill>
                  <a:srgbClr val="FF0000"/>
                </a:solidFill>
              </a:rPr>
              <a:t>different</a:t>
            </a:r>
            <a:r>
              <a:rPr lang="en-US" altLang="en-US" dirty="0"/>
              <a:t> species competing for resources.</a:t>
            </a:r>
          </a:p>
          <a:p>
            <a:pPr lvl="2"/>
            <a:r>
              <a:rPr lang="en-US" altLang="en-US" dirty="0"/>
              <a:t>Ex lion vs. hyena</a:t>
            </a:r>
          </a:p>
          <a:p>
            <a:pPr lvl="2"/>
            <a:r>
              <a:rPr lang="en-US" altLang="en-US" dirty="0">
                <a:hlinkClick r:id="rId3"/>
              </a:rPr>
              <a:t>http://www.youtube.com/watch?v=x49NwjnwDUw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43013" name="Picture 5" descr="lion-vs-hye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62400"/>
            <a:ext cx="4495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hlinkClick r:id="rId3"/>
              </a:rPr>
              <a:t>http://www.youtube.com/watch?v=2vZLmGudqPE</a:t>
            </a:r>
            <a:endParaRPr lang="en-US" altLang="en-US" sz="24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Intraspecies</a:t>
            </a:r>
            <a:endParaRPr lang="en-US" altLang="en-US" dirty="0"/>
          </a:p>
          <a:p>
            <a:pPr lvl="1"/>
            <a:r>
              <a:rPr lang="en-US" altLang="en-US" dirty="0"/>
              <a:t>2 of the </a:t>
            </a:r>
            <a:r>
              <a:rPr lang="en-US" altLang="en-US" dirty="0">
                <a:solidFill>
                  <a:srgbClr val="FF0000"/>
                </a:solidFill>
              </a:rPr>
              <a:t>same</a:t>
            </a:r>
            <a:r>
              <a:rPr lang="en-US" altLang="en-US" dirty="0"/>
              <a:t> species fighting over resources</a:t>
            </a:r>
          </a:p>
          <a:p>
            <a:pPr lvl="2"/>
            <a:r>
              <a:rPr lang="en-US" altLang="en-US" dirty="0"/>
              <a:t>Ex. lion vs. lion</a:t>
            </a:r>
          </a:p>
          <a:p>
            <a:pPr lvl="2"/>
            <a:endParaRPr lang="en-US" altLang="en-US" dirty="0"/>
          </a:p>
          <a:p>
            <a:endParaRPr lang="en-US" altLang="en-US" dirty="0"/>
          </a:p>
        </p:txBody>
      </p:sp>
      <p:pic>
        <p:nvPicPr>
          <p:cNvPr id="44037" name="Picture 5" descr="lion-king-Simba_vs_Sc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6400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924800" cy="609600"/>
          </a:xfrm>
        </p:spPr>
        <p:txBody>
          <a:bodyPr/>
          <a:lstStyle/>
          <a:p>
            <a:pPr algn="ctr"/>
            <a:r>
              <a:rPr lang="en-US" altLang="en-US" dirty="0"/>
              <a:t>Predation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87" y="914400"/>
            <a:ext cx="7693025" cy="3724275"/>
          </a:xfrm>
        </p:spPr>
        <p:txBody>
          <a:bodyPr/>
          <a:lstStyle/>
          <a:p>
            <a:r>
              <a:rPr lang="en-US" altLang="en-US" dirty="0"/>
              <a:t>A Predator vs. prey relationship.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Predator</a:t>
            </a:r>
            <a:r>
              <a:rPr lang="en-US" altLang="en-US" dirty="0"/>
              <a:t> eats the </a:t>
            </a:r>
            <a:r>
              <a:rPr lang="en-US" altLang="en-US" dirty="0">
                <a:solidFill>
                  <a:srgbClr val="FF0000"/>
                </a:solidFill>
              </a:rPr>
              <a:t>prey</a:t>
            </a:r>
            <a:r>
              <a:rPr lang="en-US" altLang="en-US" dirty="0"/>
              <a:t>.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The prey is the </a:t>
            </a:r>
            <a:r>
              <a:rPr lang="en-US" altLang="en-US" dirty="0">
                <a:solidFill>
                  <a:srgbClr val="FF0000"/>
                </a:solidFill>
              </a:rPr>
              <a:t>food</a:t>
            </a:r>
            <a:r>
              <a:rPr lang="en-US" altLang="en-US" dirty="0"/>
              <a:t> for the predator.</a:t>
            </a:r>
          </a:p>
          <a:p>
            <a:r>
              <a:rPr lang="en-US" altLang="en-US" sz="2400" dirty="0">
                <a:hlinkClick r:id="rId3"/>
              </a:rPr>
              <a:t>http://www.youtube.com/watch?v=6hGuallLPcM</a:t>
            </a:r>
            <a:endParaRPr lang="en-US" altLang="en-US" sz="2400" dirty="0"/>
          </a:p>
        </p:txBody>
      </p:sp>
      <p:pic>
        <p:nvPicPr>
          <p:cNvPr id="18437" name="Picture 5" descr="Snowy_Owl_Eating_A_Dead_Chick_T2E88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4800600" cy="248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924800" cy="685800"/>
          </a:xfrm>
        </p:spPr>
        <p:txBody>
          <a:bodyPr/>
          <a:lstStyle/>
          <a:p>
            <a:pPr algn="ctr"/>
            <a:r>
              <a:rPr lang="en-US" altLang="en-US" dirty="0"/>
              <a:t>Parasitism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3025" cy="5019675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FF0000"/>
                </a:solidFill>
              </a:rPr>
              <a:t>parasite</a:t>
            </a:r>
            <a:r>
              <a:rPr lang="en-US" altLang="en-US" dirty="0"/>
              <a:t> takes </a:t>
            </a:r>
            <a:r>
              <a:rPr lang="en-US" altLang="en-US" dirty="0">
                <a:solidFill>
                  <a:srgbClr val="FF0000"/>
                </a:solidFill>
              </a:rPr>
              <a:t>nourishment</a:t>
            </a:r>
            <a:r>
              <a:rPr lang="en-US" altLang="en-US" dirty="0"/>
              <a:t> from the </a:t>
            </a:r>
            <a:r>
              <a:rPr lang="en-US" altLang="en-US" dirty="0">
                <a:solidFill>
                  <a:srgbClr val="FF0000"/>
                </a:solidFill>
              </a:rPr>
              <a:t>host</a:t>
            </a:r>
            <a:r>
              <a:rPr lang="en-US" altLang="en-US" dirty="0"/>
              <a:t>.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The host is </a:t>
            </a:r>
            <a:r>
              <a:rPr lang="en-US" altLang="en-US" dirty="0">
                <a:solidFill>
                  <a:srgbClr val="FF0000"/>
                </a:solidFill>
              </a:rPr>
              <a:t>harmed</a:t>
            </a:r>
            <a:r>
              <a:rPr lang="en-US" altLang="en-US" dirty="0"/>
              <a:t> in the relationship, often </a:t>
            </a:r>
            <a:r>
              <a:rPr lang="en-US" altLang="en-US" dirty="0">
                <a:solidFill>
                  <a:srgbClr val="FF0000"/>
                </a:solidFill>
              </a:rPr>
              <a:t>weakened</a:t>
            </a:r>
            <a:r>
              <a:rPr lang="en-US" altLang="en-US" dirty="0"/>
              <a:t> and exposed to </a:t>
            </a:r>
            <a:r>
              <a:rPr lang="en-US" altLang="en-US" dirty="0">
                <a:solidFill>
                  <a:srgbClr val="FF0000"/>
                </a:solidFill>
              </a:rPr>
              <a:t>disease</a:t>
            </a:r>
            <a:r>
              <a:rPr lang="en-US" altLang="en-US" dirty="0"/>
              <a:t>.</a:t>
            </a:r>
          </a:p>
          <a:p>
            <a:r>
              <a:rPr lang="en-US" altLang="en-US" sz="2600" dirty="0">
                <a:hlinkClick r:id="rId3"/>
              </a:rPr>
              <a:t>http://www.youtube.com/watch?v=02Tlzapl8ig</a:t>
            </a:r>
            <a:endParaRPr lang="en-US" altLang="en-US" sz="2600" dirty="0"/>
          </a:p>
        </p:txBody>
      </p:sp>
      <p:pic>
        <p:nvPicPr>
          <p:cNvPr id="20485" name="Picture 5" descr="order%20tick%20forc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7" y="4200525"/>
            <a:ext cx="33337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Mutualism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077200" cy="3724275"/>
          </a:xfrm>
        </p:spPr>
        <p:txBody>
          <a:bodyPr/>
          <a:lstStyle/>
          <a:p>
            <a:r>
              <a:rPr lang="en-US" altLang="en-US" dirty="0"/>
              <a:t>Each organism </a:t>
            </a:r>
            <a:r>
              <a:rPr lang="en-US" altLang="en-US" dirty="0">
                <a:solidFill>
                  <a:srgbClr val="FF0000"/>
                </a:solidFill>
              </a:rPr>
              <a:t>benefits</a:t>
            </a:r>
            <a:r>
              <a:rPr lang="en-US" altLang="en-US" dirty="0"/>
              <a:t> in the relationship.</a:t>
            </a:r>
          </a:p>
          <a:p>
            <a:r>
              <a:rPr lang="en-US" altLang="en-US" dirty="0"/>
              <a:t>The acacia tree and ants -</a:t>
            </a:r>
          </a:p>
          <a:p>
            <a:pPr lvl="1"/>
            <a:r>
              <a:rPr lang="en-US" altLang="en-US" dirty="0"/>
              <a:t>Tree provides food and shelter</a:t>
            </a:r>
          </a:p>
          <a:p>
            <a:pPr lvl="1"/>
            <a:r>
              <a:rPr lang="en-US" altLang="en-US" dirty="0"/>
              <a:t>Ant provides protection from </a:t>
            </a:r>
            <a:r>
              <a:rPr lang="en-US" altLang="en-US" dirty="0">
                <a:solidFill>
                  <a:srgbClr val="FF0000"/>
                </a:solidFill>
              </a:rPr>
              <a:t>predators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>
                <a:hlinkClick r:id="rId3"/>
              </a:rPr>
              <a:t>http://www.youtube.com/watch?v=Xm2qdxVVRm4</a:t>
            </a:r>
            <a:endParaRPr lang="en-US" altLang="en-US" dirty="0"/>
          </a:p>
        </p:txBody>
      </p:sp>
      <p:pic>
        <p:nvPicPr>
          <p:cNvPr id="21509" name="Picture 5" descr="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819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ndAc>
      <p:stSnd>
        <p:snd r:embed="rId2" name="camera.wav"/>
      </p:stSnd>
    </p:sndAc>
  </p:transition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26390C5B31F46B9CE157397602ADB" ma:contentTypeVersion="0" ma:contentTypeDescription="Create a new document." ma:contentTypeScope="" ma:versionID="c08e47cfa0c8837aca3fc969f249d99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438a5ccf5b1e5715bc7495b8637699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BF479094-950E-4B01-8F80-E725DEE44A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E74DD5-83AD-4023-B717-C8E628FD29A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745E1F0-8699-4C9E-90BF-E7C877C4E4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F58DD7F1-1F82-45F9-864C-869C101D50AB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905</TotalTime>
  <Words>427</Words>
  <Application>Microsoft Office PowerPoint</Application>
  <PresentationFormat>On-screen Show (4:3)</PresentationFormat>
  <Paragraphs>127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Times New Roman</vt:lpstr>
      <vt:lpstr>Wingdings</vt:lpstr>
      <vt:lpstr>Capsules</vt:lpstr>
      <vt:lpstr>Relationships within Ecosystems</vt:lpstr>
      <vt:lpstr>Niche</vt:lpstr>
      <vt:lpstr>Habitat  </vt:lpstr>
      <vt:lpstr>Competition</vt:lpstr>
      <vt:lpstr>Different types of competition</vt:lpstr>
      <vt:lpstr>http://www.youtube.com/watch?v=2vZLmGudqPE</vt:lpstr>
      <vt:lpstr>Predation</vt:lpstr>
      <vt:lpstr>Parasitism</vt:lpstr>
      <vt:lpstr>Mutualism</vt:lpstr>
      <vt:lpstr>Commensalism</vt:lpstr>
      <vt:lpstr>Symbiosis</vt:lpstr>
      <vt:lpstr>Mimicry</vt:lpstr>
      <vt:lpstr>Question #1</vt:lpstr>
      <vt:lpstr>Question #2</vt:lpstr>
      <vt:lpstr>Question #3</vt:lpstr>
      <vt:lpstr>Question #4</vt:lpstr>
      <vt:lpstr>Question #5</vt:lpstr>
      <vt:lpstr>Question #6</vt:lpstr>
      <vt:lpstr>Question #7</vt:lpstr>
      <vt:lpstr>Question #8 What is the relationship?</vt:lpstr>
    </vt:vector>
  </TitlesOfParts>
  <Company>Calvert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Interspecies Relationships</dc:title>
  <dc:creator>grayp</dc:creator>
  <cp:lastModifiedBy>Howell, Jennifer</cp:lastModifiedBy>
  <cp:revision>24</cp:revision>
  <dcterms:created xsi:type="dcterms:W3CDTF">2007-01-16T17:14:56Z</dcterms:created>
  <dcterms:modified xsi:type="dcterms:W3CDTF">2016-10-03T11:16:47Z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lpwstr>1</vt:lpwstr>
  </property>
</Properties>
</file>