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55"/>
  </p:handoutMasterIdLst>
  <p:sldIdLst>
    <p:sldId id="256" r:id="rId5"/>
    <p:sldId id="257" r:id="rId6"/>
    <p:sldId id="278" r:id="rId7"/>
    <p:sldId id="258" r:id="rId8"/>
    <p:sldId id="262" r:id="rId9"/>
    <p:sldId id="259" r:id="rId10"/>
    <p:sldId id="263" r:id="rId11"/>
    <p:sldId id="264" r:id="rId12"/>
    <p:sldId id="260" r:id="rId13"/>
    <p:sldId id="265" r:id="rId14"/>
    <p:sldId id="266" r:id="rId15"/>
    <p:sldId id="267" r:id="rId16"/>
    <p:sldId id="268" r:id="rId17"/>
    <p:sldId id="269" r:id="rId18"/>
    <p:sldId id="284" r:id="rId19"/>
    <p:sldId id="282" r:id="rId20"/>
    <p:sldId id="280" r:id="rId21"/>
    <p:sldId id="281" r:id="rId22"/>
    <p:sldId id="283" r:id="rId23"/>
    <p:sldId id="288" r:id="rId24"/>
    <p:sldId id="340" r:id="rId25"/>
    <p:sldId id="290" r:id="rId26"/>
    <p:sldId id="292" r:id="rId27"/>
    <p:sldId id="287" r:id="rId28"/>
    <p:sldId id="296" r:id="rId29"/>
    <p:sldId id="299" r:id="rId30"/>
    <p:sldId id="276" r:id="rId31"/>
    <p:sldId id="302" r:id="rId32"/>
    <p:sldId id="303" r:id="rId33"/>
    <p:sldId id="341" r:id="rId34"/>
    <p:sldId id="271" r:id="rId35"/>
    <p:sldId id="334" r:id="rId36"/>
    <p:sldId id="342" r:id="rId37"/>
    <p:sldId id="325" r:id="rId38"/>
    <p:sldId id="326" r:id="rId39"/>
    <p:sldId id="272" r:id="rId40"/>
    <p:sldId id="315" r:id="rId41"/>
    <p:sldId id="316" r:id="rId42"/>
    <p:sldId id="321" r:id="rId43"/>
    <p:sldId id="273" r:id="rId44"/>
    <p:sldId id="323" r:id="rId45"/>
    <p:sldId id="324" r:id="rId46"/>
    <p:sldId id="337" r:id="rId47"/>
    <p:sldId id="335" r:id="rId48"/>
    <p:sldId id="327" r:id="rId49"/>
    <p:sldId id="328" r:id="rId50"/>
    <p:sldId id="330" r:id="rId51"/>
    <p:sldId id="338" r:id="rId52"/>
    <p:sldId id="331" r:id="rId53"/>
    <p:sldId id="332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5875C1-BB03-4CF2-B979-09107EAE4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83B9-D4F7-43D1-B637-72AF801F7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9B4D-38FD-46A6-8138-D98B25FA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6C46-8B5D-4C35-8BF1-4978738C3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31BC-2E42-46D5-BCCD-98A84043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1E6E4-2589-43E9-896E-332F37C8A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6B098-C314-490A-8AED-C4E385622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B8FD-7762-432B-9BD9-93C7B6E20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F12EC-558D-4393-A3DB-E681ABDE3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C7FF-60F9-4257-A33E-5FDC4821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CF6F-02ED-4472-834F-FE35690F4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F270B-EBB4-4375-8D05-393E3F998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8F7E5-3C38-4FD8-8E7F-6045BDE83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E3B856-F50E-4E4E-8468-97CB7023F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ds.yahoo.com/_ylt=A9gnMiesXEdFBAMBqwGJzbkF;_ylu=X3oDMTBjZmpxdmw3BHBvcwM3BHNlYwNzcg--/SIG=1gurcrkqg/EXP=1162391084/**http:/images.search.yahoo.com/search/images/view?back=http://images.search.yahoo.com/search/images?_adv_prop%3Dimages%26imgsz%3Dall%26imgc%3D%26vf%3Dphoto%26va%3Dfossil%2Bfuels%26fr%3Dyfp-t-501%26ei%3DUTF-8&amp;w=640&amp;h=480&amp;imgurl=www.personal.psu.edu/pts118/ccoal1.jpg&amp;rurl=http://www.personal.psu.edu/pts118/essay3.html&amp;size=42.3kB&amp;name=ccoal1.jpg&amp;p=fossil+fuels&amp;type=jpeg&amp;no=7&amp;tt=2,459&amp;oid=418e5e494eac491c&amp;ei=UTF-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ds.yahoo.com/_ylt=A9gnMiesXEdFBAMBqAGJzbkF;_ylu=X3oDMTBjb3ZrYjNkBHBvcwM0BHNlYwNzcg--/SIG=1ir4p9kon/EXP=1162391084/**http:/images.search.yahoo.com/search/images/view?back=http://images.search.yahoo.com/search/images?_adv_prop%3Dimages%26imgsz%3Dall%26imgc%3D%26vf%3Dphoto%26va%3Dfossil%2Bfuels%26fr%3Dyfp-t-501%26ei%3DUTF-8&amp;w=420&amp;h=290&amp;imgurl=www.autumnhouse.demon.co.uk/ssgdop/fossil%20fuels.jpg&amp;rurl=http://www.autumnhouse.demon.co.uk/ssgdop/Global%20Warming%20Webpage.htm&amp;size=13.6kB&amp;name=fossil+fuels.jpg&amp;p=fossil+fuels&amp;type=jpeg&amp;no=4&amp;tt=2,459&amp;oid=60e03990c7cc55ac&amp;ei=UTF-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nationalgeographic.com/places/countries/country_iceland.html" TargetMode="External"/><Relationship Id="rId2" Type="http://schemas.openxmlformats.org/officeDocument/2006/relationships/hyperlink" Target="http://video.nationalgeographic.com/video/player/places/countries-places/iceland/iceland_fireandic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google.com/imgres?imgurl=http://www.lakeoroville.water.ca.gov/about/stats/images/fish-ladder.jpg&amp;imgrefurl=http://www.lakeoroville.water.ca.gov/about/stats/hatchery.cfm&amp;h=503&amp;w=503&amp;sz=112&amp;hl=en&amp;start=1&amp;um=1&amp;tbnid=kXwP_OjJ8uiHoM:&amp;tbnh=130&amp;tbnw=130&amp;prev=/images?q=fish+ladder&amp;svnum=10&amp;um=1&amp;hl=en&amp;sa=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eas.asu.edu/~holbert/eee463/hydrothermal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19400" y="2133600"/>
            <a:ext cx="4267200" cy="762000"/>
          </a:xfrm>
        </p:spPr>
        <p:txBody>
          <a:bodyPr/>
          <a:lstStyle/>
          <a:p>
            <a:pPr eaLnBrk="1" hangingPunct="1"/>
            <a:br>
              <a:rPr lang="en-US" dirty="0"/>
            </a:br>
            <a:r>
              <a:rPr lang="en-US" b="1" dirty="0"/>
              <a:t> </a:t>
            </a:r>
            <a:r>
              <a:rPr lang="en-US" sz="3600" b="1" dirty="0"/>
              <a:t>Energy Resources 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5" descr="http://www.pasolar.ncat.org/images/graph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124200"/>
            <a:ext cx="36290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a zero energy 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8113"/>
            <a:ext cx="269557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http://t2.gstatic.com/images?q=tbn:ANd9GcQk2ehgUyx0Ov-ac_v04g-fdXM2gEgUXQcAeNfg9SVP7kduvSo7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"/>
            <a:ext cx="25622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http://t0.gstatic.com/images?q=tbn:ANd9GcSF3MJXngu_SdUps5QP39JNS5OuvGdr-V04qmjN4KVXGlrWF6o5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8600"/>
            <a:ext cx="2743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3" descr="http://t0.gstatic.com/images?q=tbn:ANd9GcTsm7lFj5kWyhdRPBNH8m_gLYRDBd17B9TuPzIFXcnco4vjKKk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667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15" descr="data:image/jpeg;base64,/9j/4AAQSkZJRgABAQAAAQABAAD/2wBDAAkGBwgHBgkIBwgKCgkLDRYPDQwMDRsUFRAWIB0iIiAdHx8kKDQsJCYxJx8fLT0tMTU3Ojo6Iys/RD84QzQ5Ojf/2wBDAQoKCg0MDRoPDxo3JR8lNzc3Nzc3Nzc3Nzc3Nzc3Nzc3Nzc3Nzc3Nzc3Nzc3Nzc3Nzc3Nzc3Nzc3Nzc3Nzc3Nzf/wAARCAB/AMwDASIAAhEBAxEB/8QAHAAAAQUBAQEAAAAAAAAAAAAAAAECAwQFBgcI/8QAPBAAAgEDAgMFBAkEAgEFAAAAAQIDAAQRBRIhMUEGEyJRcRRhgbEjMjRCcpGh0fAHUmLBFeHxFiQzU5L/xAAaAQEBAQEBAQEAAAAAAAAAAAAAAQIDBAUG/8QAIhEBAQACAQQDAAMAAAAAAAAAAAECEQMEEiExBRNBMlGR/9oADAMBAAIRAxEAPwD1yFfoY/wD5UpSpoF+gi/AvypxSgqlKaUq0UppSgqlKQrVopTClBW20hSrJT3U3Z7qCqVpClWSlNKUFbZTSlWilMKUFYpSFaslKaUoKpXjSFKslKhuJIbeMyXEqRIObSNtAqKiKYphSsq87UWMJRbeOW5LnAdBtTOOrGrWn6xa3kY7x44Zc4MZcH9eVEWitMK1a2g9c+lNKZ6UFYpSFM1YKUmyggCU8JUoSnBaoi2UbKn20bKDoYPs8X4F+VPxSW4/9vF+BflT8UDcUbadRigYUFNKVKRSUEJSmlKsYpCBQVilN2VZKUhSgrFKYY6tFKY4CKzudqKMsTyAqKqMUD7S67v7c8ax+0HaCx0GWxivy+6+laOLYBwIGSTnpyHxrx267Uvrfa64vm8NpdMEhQk8EACqSfMjj8a0ZJknnjXUrjdFC3gDyEnPPw9ccOn+q12o9C1jtnpFjYNNDcxzXBH0dsfCx4gZwegzmvNNc7W3mou4mZhGwyyKPCOXLPTIrI1u8ju9Uc2q7YAduAc5APv5+uBWXIMux4KehK53D3VZE2021W4dGUlkiZs4j8O0nH5cqhjunhn3Wszo7fe4ksfeaymZkCQeIcMhQOB6fzFToyhCZN2BnCLkZx1J8qtiR6LpWpSywp3VyglAHeLDJxz/AAVrQ9oL+2O1pVmB4gTLgge49f1ry+xuJoHVreRo5GGVO7kfTjnHlXV6bfG8jAujhkXO7HT3+731izTUdW/bCXgRYpsBAY7+fng4q9adqrGdsSJJAv8A9jYK/pyrkpIfoMxPlMZUocgnzI61WUd2xyMKeXHgaivVQAwBU5BGQR1pwFcv2T1dQEsLh87v/hc9P8f2rrdtEMApdtPC07bVG1bfZ4vwL8qkNMtvs0X4F+VSYoG4oxSnGKrTX9pAcSXEYPluyalsiyW+k5FJiqR1e1PBFmf3iMgfrioZtZVB4YcH/Nwv71n7MY3OHkv40zwFZkXaDR5XdI9RhZkOGweVZ9/rElzZzQq8EPeIV3rJkrnryrhdIS2tb10n+n2lk3HPiHAj/dcOTqJjqR7un+PvJLc/Gnp0esabIWCXsJwcHxcqsx3VtIMxzxsPcwrzmKOyi1CWbxCKZRlVOdrD/wA1bMtjw2vICORww+RrE6q/rrl8bjPVv+PQBgjIOfSuL1XtBFrS6votlOLbCGEXQ48+DED3cRzqCG4VSTFqEik+bn/dZS6dBa33tURjCOCsojcdSMNTLqbddq8Px+Et+y7/AKeXa1pEmj6hPamVZu6cYdBjIIBBx8cVainkvQ7SuO9jxtBPFsjxHlw6Y8+NbvbeyjiuHvGnhMRRSq82dwVGOXHhg/A1yNvF7Tdd3lu9kViTG2DwHM/lyr28WffhK+b1HH9fJcV/2qwFnKWtO8uzkDxHbjHA/M1Wt40jKmKJnYeYBwccvPnUDR90u4TEkfWJXpS34RhZm1Zw0Z2uM4HA5DDyz1/mejz7XGltTEGks1m8QZriInwMV5KeRHAcPWsm5Vu8bZkfdwcHn6VLhIYlaQ5w2cRtwzjHyqzGbeF1YQDLnHdtyGf14URVjJjiLlgHjVSxA+qAfPrVpdRmGY2hKhjlgpwccDgZqrcQyszGOJjHggkccDj19SeGKdHbzGNSI2JI2ru448/T/qhttafqcaMjd80IOQUMecj4VtGQSMpChl28WXJI8tyj5jNYOnLBZiOW8Kytk5RTkgY8j61pz6lAkCyRLl2+oY8AbicnkfjWLi13NJWxJugJIB+sp5H3+R5V6do9yb7S7e5b6zp4vUcD8q8u07Vre4RvaAiuVwwVvEPyBrpuznaCDTWaGRnkhlAZF6o3XHnwxU1pdu4C0u2ksLqG/t+/tw+zJXxjByKsbPdQUP8A1CIYkTZGuFA8T5PLyFUbrtKcZNwQPKNcfqaW07GxyRo91eytuUHbGoXn7607Xsno9swcWpkYdZXL/OvN282X7p9GZ9Hh6lrl5dcMxIQPKfIuXP5U6L/mbgj2awmAPI7Ag/Wu+ht4YABDCkY/xUCpcCn0W/ypeuk8YYRxMXZ7Wrj7RLFCvkZCx/IfvVlOx8jHM1//APmL9zXW4FLitzp8I5Xrue+rpyFz2QSO1laG6leYISgIABNcZY2NxHIzMjOFBy2DzPPjXsOBSEA54VjPpsMvXh04vkuXDfd5ePW9y80srTII4g22LhxceZHSrBdME7q6rtB2RN1cm7sCveOcvGxwD6Vgz9nNVjyBZOR/jg5/WvJnwZS+n1uLrePOb3IzHuYVOS4zVSe+jcbIj4jRqmmXdsA1zazRAnALIQCfKucvpGhRmBwMcfSuH13ensx5Mdb3tX7X3atFCrNG5Xc20niOQyPzrPn0mW3kikdpFmlTLKvJRgYAPnxA8qhB9s0+4kkR2nE0Z3AAqI2V8BvyJ+ODXSajvtILWeRHO5Apc8NrYH+q+xwYXj45i/Ldbyzm5rnGVBoepS2guEgbAfbtIIJGcA8eY6UyXSNRt5D3trITgeFFHiPqKu3eqXiWM1vbXbJCSDgPiQ55Z/xByPjUNpr+oXCuNQum7oKqCcrl4+WcYHHkB7q7eXkZlzCzKiyKY5STuj2FduD0zz61onSGaK3uzcQ9wwB3BskHrmrF7cXUkIklk9pTYAJFi4qmOGOHD8+tZ4upYLiQx47yXIfdtbj1OeXX0zQXr/ULGAPFbK13tG0twRWQ+RHHPQfHyqmZ4ZIXnEbRScjHuz4ieHE4J5eVZklvHHIi2znaee4BTj3cf5ijcGdSMyEeIk8yCetXTOz5Z5WmVyQjFt3EZ58hjoOdC2xQM3EMxPLhw8uFOtYI2YunicZOAc4PoasxsWU+BgfMjlRdFtVIwVGF54Y4zWvazFQFDEcPq9PgKzoUdWXC5z121pWkJlZcEnxdD1rNaerf05Mkmm3AkJO1xz9P+q6zZWX2Q0p9O0sGUjvLjDsPIdP0rb2VlRa/ZovwL8qmqK1+zRfgX5VLQFFFFAUUUUBSYpaKBMUUtFB53/V2G5axsJUnVbZZSGQj75HhbPwPCvH75pZ3ZWdypbxZJOAMfvX0N2z0Be0ehS2Ped3KGWSJ+gYdD7jxHxr58njnsL2e0v4mjljbY6Ecc/wVqSX2vflPVR20hhj7sNhJMbxjoDkemCBXV6tbGW2jEUrsZYlChiDjy93X+ca5VPruhVQgAIxz9+a2JdRhSwiRnIaPAIIOBjHn7hRNsqewuhBvdJCqtl3VSB6VTEMaSgncY8ncucE/w1q6jqU8rIIpyqAeEd0Noz/bjnyqtcEXUoFvB4lGXOTj1PlV8s+EyXUzu4jmwHbBBYqAAOAI8hyqZ+9miEAntCo8QwwBGOhJGepqvB7Sihu73RLyZPGuQeWMcPiKhmu1luCXGWLE5wAv5AAVFVrqxV92JS4JBB28z5VVigZblSgLccbi3CtKeXOMb8HyBqOVVSISBQMHIz186srNitId7MsmxTyO08ajMc+4pA7lW5BasR2gfu2V8seDZ5GtVRGiDICjoMcTS1ZNq2nFy/dyMXk4FS/A/wDdd92G0RtR1SLev0MP0kvUcD9X41y1naCaeOGODvXkYKq7Tkk8gBXtvY7QRoWlrBJtNy/imZTwz0A9BWbVkbwAxyxRiloqKitfs0X4F+VS1Fa/ZovwL8qloCijNGaAopNw8xSb18xQOopneL5imtOg6igloqnJexr94VXbVUB+sKDUNef/ANSexv8AycEmr6cka3kMRaVNnGcDlx8wM11J1iMffFIdbtx9Zxig+dck+MrgfeHlUrIsgLP9Kw5Z5V6Z2s0LQ9RWe409hbXjtuKBsRufTHD9680uXNtO0EsTxsCF8XMHyP78jWkZcsUiLtWQhNw8JzgVLYDvGlhkJjJbd6DH/mp5F3W7EqTnPD3edT21mr23tUV1FHNCoUJIMb+Hoc/vWvxFvTbe3t+7me+Ns7t4m47XGRgYHkasapZd4sYgMHswBO7Iy/8Alw5ZyOFY0Ugtmw2JVJPeBgD1zj+GrCM43xWsTNDIQ4I5j3A8/hWdKiRvZ5TbyDcBxxw5etJKFkbljjlVBOB8f5zq9Y6aLuTwvlVUFmckYHvPSqpt379lGWiBAEgGVPoeoNAbdpOMABeR44pfrnxHjnoeQ99CFXYByU2/2CrNrYzXk8dtbxmSWVsImBlj5VFdv/S3RWutS9vlUmK15FurkcMeg4/lXrYrN0HT49K0u2s4hju0G8/3N1J+NadQFFFFBmw38aQRDP3B8qa+pqOVZ8FhI8UZJPFB8qnXTCeZNBI2qVE2pt0zUq6WOuamXTE8qCgdQkPIGm+1znoa1V06MdKkFjGOlBime4PQ0x3uD510AtIx0pfZo/7RQcnObg881nTd8POu5kso26AVVl0pG6fpQcJM8o6mqM0knHJrt7nRATw+VZlxoLkHCn8qDjpZnHWub7TTLm3kZd2CQ+OZHDFd7e9nrjjtVvyrk9c7M6jMMR27tg0lK5KJhNA30pEuSFbOCB5VZCEwGKXjjADgjh61KeyOvqd1vpkzkHlheP61oW3ZntNLhJ9AcL/dGyjHw3VuMXw5sTMjBZOKuDxPHPTrWlFLK8SKjgjOc55L04+uav3vYztAse1NJmIBznAP+6zIdB7QWLsX0m92nmBEWz+WaviputCzv4racNtMueGwSbdrDz4cR/M1autTGpKAU7p42ztUcAOgyTWVsv4xltF1MMPKykx+eK1LXSdQ1OELaabfM7jGGtmTHqWArOm4zB42yjALnGeZNekf0y0ciVtVmUYQNHFnmWOMsPhw+Jpey39PHj2XerQM8gziByAq+uDx+Xur0Gy00W0KRoiRoowFQYA/Koq1G2anXlTUiC08DFQLRRRQQ2oHs8X4F+VTYqK1+zRfgX5VLQFFFFAUUUUBRRRQFFFFAhAPOmmND0p9FBGYYzzUUw20R+4KnooIRbRryQCpAigYxTqKBMCjApaKBMUYpaKAxRRRQFFFFAUUUUH/2Q=="/>
          <p:cNvSpPr>
            <a:spLocks noChangeAspect="1" noChangeArrowheads="1"/>
          </p:cNvSpPr>
          <p:nvPr/>
        </p:nvSpPr>
        <p:spPr bwMode="auto">
          <a:xfrm>
            <a:off x="63500" y="-441325"/>
            <a:ext cx="1504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AutoShape 17" descr="data:image/jpeg;base64,/9j/4AAQSkZJRgABAQAAAQABAAD/2wBDAAkGBwgHBgkIBwgKCgkLDRYPDQwMDRsUFRAWIB0iIiAdHx8kKDQsJCYxJx8fLT0tMTU3Ojo6Iys/RD84QzQ5Ojf/2wBDAQoKCg0MDRoPDxo3JR8lNzc3Nzc3Nzc3Nzc3Nzc3Nzc3Nzc3Nzc3Nzc3Nzc3Nzc3Nzc3Nzc3Nzc3Nzc3Nzc3Nzf/wAARCAB/AMwDASIAAhEBAxEB/8QAHAAAAQUBAQEAAAAAAAAAAAAAAAECAwQFBgcI/8QAPBAAAgEDAgMFBAkEAgEFAAAAAQIDAAQRBRIhMUEGEyJRcRRhgbEjMjRCcpGh0fAHUmLBFeHxFiQzU5L/xAAaAQEBAQEBAQEAAAAAAAAAAAAAAQIDBAUG/8QAIhEBAQACAQQDAAMAAAAAAAAAAAECEQMEEiExBRNBMlGR/9oADAMBAAIRAxEAPwD1yFfoY/wD5UpSpoF+gi/AvypxSgqlKaUq0UppSgqlKQrVopTClBW20hSrJT3U3Z7qCqVpClWSlNKUFbZTSlWilMKUFYpSFaslKaUoKpXjSFKslKhuJIbeMyXEqRIObSNtAqKiKYphSsq87UWMJRbeOW5LnAdBtTOOrGrWn6xa3kY7x44Zc4MZcH9eVEWitMK1a2g9c+lNKZ6UFYpSFM1YKUmyggCU8JUoSnBaoi2UbKn20bKDoYPs8X4F+VPxSW4/9vF+BflT8UDcUbadRigYUFNKVKRSUEJSmlKsYpCBQVilN2VZKUhSgrFKYY6tFKY4CKzudqKMsTyAqKqMUD7S67v7c8ax+0HaCx0GWxivy+6+laOLYBwIGSTnpyHxrx267Uvrfa64vm8NpdMEhQk8EACqSfMjj8a0ZJknnjXUrjdFC3gDyEnPPw9ccOn+q12o9C1jtnpFjYNNDcxzXBH0dsfCx4gZwegzmvNNc7W3mou4mZhGwyyKPCOXLPTIrI1u8ju9Uc2q7YAduAc5APv5+uBWXIMux4KehK53D3VZE2021W4dGUlkiZs4j8O0nH5cqhjunhn3Wszo7fe4ksfeaymZkCQeIcMhQOB6fzFToyhCZN2BnCLkZx1J8qtiR6LpWpSywp3VyglAHeLDJxz/AAVrQ9oL+2O1pVmB4gTLgge49f1ry+xuJoHVreRo5GGVO7kfTjnHlXV6bfG8jAujhkXO7HT3+731izTUdW/bCXgRYpsBAY7+fng4q9adqrGdsSJJAv8A9jYK/pyrkpIfoMxPlMZUocgnzI61WUd2xyMKeXHgaivVQAwBU5BGQR1pwFcv2T1dQEsLh87v/hc9P8f2rrdtEMApdtPC07bVG1bfZ4vwL8qkNMtvs0X4F+VSYoG4oxSnGKrTX9pAcSXEYPluyalsiyW+k5FJiqR1e1PBFmf3iMgfrioZtZVB4YcH/Nwv71n7MY3OHkv40zwFZkXaDR5XdI9RhZkOGweVZ9/rElzZzQq8EPeIV3rJkrnryrhdIS2tb10n+n2lk3HPiHAj/dcOTqJjqR7un+PvJLc/Gnp0esabIWCXsJwcHxcqsx3VtIMxzxsPcwrzmKOyi1CWbxCKZRlVOdrD/wA1bMtjw2vICORww+RrE6q/rrl8bjPVv+PQBgjIOfSuL1XtBFrS6votlOLbCGEXQ48+DED3cRzqCG4VSTFqEik+bn/dZS6dBa33tURjCOCsojcdSMNTLqbddq8Px+Et+y7/AKeXa1pEmj6hPamVZu6cYdBjIIBBx8cVainkvQ7SuO9jxtBPFsjxHlw6Y8+NbvbeyjiuHvGnhMRRSq82dwVGOXHhg/A1yNvF7Tdd3lu9kViTG2DwHM/lyr28WffhK+b1HH9fJcV/2qwFnKWtO8uzkDxHbjHA/M1Wt40jKmKJnYeYBwccvPnUDR90u4TEkfWJXpS34RhZm1Zw0Z2uM4HA5DDyz1/mejz7XGltTEGks1m8QZriInwMV5KeRHAcPWsm5Vu8bZkfdwcHn6VLhIYlaQ5w2cRtwzjHyqzGbeF1YQDLnHdtyGf14URVjJjiLlgHjVSxA+qAfPrVpdRmGY2hKhjlgpwccDgZqrcQyszGOJjHggkccDj19SeGKdHbzGNSI2JI2ru448/T/qhttafqcaMjd80IOQUMecj4VtGQSMpChl28WXJI8tyj5jNYOnLBZiOW8Kytk5RTkgY8j61pz6lAkCyRLl2+oY8AbicnkfjWLi13NJWxJugJIB+sp5H3+R5V6do9yb7S7e5b6zp4vUcD8q8u07Vre4RvaAiuVwwVvEPyBrpuznaCDTWaGRnkhlAZF6o3XHnwxU1pdu4C0u2ksLqG/t+/tw+zJXxjByKsbPdQUP8A1CIYkTZGuFA8T5PLyFUbrtKcZNwQPKNcfqaW07GxyRo91eytuUHbGoXn7607Xsno9swcWpkYdZXL/OvN282X7p9GZ9Hh6lrl5dcMxIQPKfIuXP5U6L/mbgj2awmAPI7Ag/Wu+ht4YABDCkY/xUCpcCn0W/ypeuk8YYRxMXZ7Wrj7RLFCvkZCx/IfvVlOx8jHM1//APmL9zXW4FLitzp8I5Xrue+rpyFz2QSO1laG6leYISgIABNcZY2NxHIzMjOFBy2DzPPjXsOBSEA54VjPpsMvXh04vkuXDfd5ePW9y80srTII4g22LhxceZHSrBdME7q6rtB2RN1cm7sCveOcvGxwD6Vgz9nNVjyBZOR/jg5/WvJnwZS+n1uLrePOb3IzHuYVOS4zVSe+jcbIj4jRqmmXdsA1zazRAnALIQCfKucvpGhRmBwMcfSuH13ensx5Mdb3tX7X3atFCrNG5Xc20niOQyPzrPn0mW3kikdpFmlTLKvJRgYAPnxA8qhB9s0+4kkR2nE0Z3AAqI2V8BvyJ+ODXSajvtILWeRHO5Apc8NrYH+q+xwYXj45i/Ldbyzm5rnGVBoepS2guEgbAfbtIIJGcA8eY6UyXSNRt5D3trITgeFFHiPqKu3eqXiWM1vbXbJCSDgPiQ55Z/xByPjUNpr+oXCuNQum7oKqCcrl4+WcYHHkB7q7eXkZlzCzKiyKY5STuj2FduD0zz61onSGaK3uzcQ9wwB3BskHrmrF7cXUkIklk9pTYAJFi4qmOGOHD8+tZ4upYLiQx47yXIfdtbj1OeXX0zQXr/ULGAPFbK13tG0twRWQ+RHHPQfHyqmZ4ZIXnEbRScjHuz4ieHE4J5eVZklvHHIi2znaee4BTj3cf5ijcGdSMyEeIk8yCetXTOz5Z5WmVyQjFt3EZ58hjoOdC2xQM3EMxPLhw8uFOtYI2YunicZOAc4PoasxsWU+BgfMjlRdFtVIwVGF54Y4zWvazFQFDEcPq9PgKzoUdWXC5z121pWkJlZcEnxdD1rNaerf05Mkmm3AkJO1xz9P+q6zZWX2Q0p9O0sGUjvLjDsPIdP0rb2VlRa/ZovwL8qmqK1+zRfgX5VLQFFFFAUUUUBSYpaKBMUUtFB53/V2G5axsJUnVbZZSGQj75HhbPwPCvH75pZ3ZWdypbxZJOAMfvX0N2z0Be0ehS2Ped3KGWSJ+gYdD7jxHxr58njnsL2e0v4mjljbY6Ecc/wVqSX2vflPVR20hhj7sNhJMbxjoDkemCBXV6tbGW2jEUrsZYlChiDjy93X+ca5VPruhVQgAIxz9+a2JdRhSwiRnIaPAIIOBjHn7hRNsqewuhBvdJCqtl3VSB6VTEMaSgncY8ncucE/w1q6jqU8rIIpyqAeEd0Noz/bjnyqtcEXUoFvB4lGXOTj1PlV8s+EyXUzu4jmwHbBBYqAAOAI8hyqZ+9miEAntCo8QwwBGOhJGepqvB7Sihu73RLyZPGuQeWMcPiKhmu1luCXGWLE5wAv5AAVFVrqxV92JS4JBB28z5VVigZblSgLccbi3CtKeXOMb8HyBqOVVSISBQMHIz186srNitId7MsmxTyO08ajMc+4pA7lW5BasR2gfu2V8seDZ5GtVRGiDICjoMcTS1ZNq2nFy/dyMXk4FS/A/wDdd92G0RtR1SLev0MP0kvUcD9X41y1naCaeOGODvXkYKq7Tkk8gBXtvY7QRoWlrBJtNy/imZTwz0A9BWbVkbwAxyxRiloqKitfs0X4F+VS1Fa/ZovwL8qloCijNGaAopNw8xSb18xQOopneL5imtOg6igloqnJexr94VXbVUB+sKDUNef/ANSexv8AycEmr6cka3kMRaVNnGcDlx8wM11J1iMffFIdbtx9Zxig+dck+MrgfeHlUrIsgLP9Kw5Z5V6Z2s0LQ9RWe409hbXjtuKBsRufTHD9680uXNtO0EsTxsCF8XMHyP78jWkZcsUiLtWQhNw8JzgVLYDvGlhkJjJbd6DH/mp5F3W7EqTnPD3edT21mr23tUV1FHNCoUJIMb+Hoc/vWvxFvTbe3t+7me+Ns7t4m47XGRgYHkasapZd4sYgMHswBO7Iy/8Alw5ZyOFY0Ugtmw2JVJPeBgD1zj+GrCM43xWsTNDIQ4I5j3A8/hWdKiRvZ5TbyDcBxxw5etJKFkbljjlVBOB8f5zq9Y6aLuTwvlVUFmckYHvPSqpt379lGWiBAEgGVPoeoNAbdpOMABeR44pfrnxHjnoeQ99CFXYByU2/2CrNrYzXk8dtbxmSWVsImBlj5VFdv/S3RWutS9vlUmK15FurkcMeg4/lXrYrN0HT49K0u2s4hju0G8/3N1J+NadQFFFFBmw38aQRDP3B8qa+pqOVZ8FhI8UZJPFB8qnXTCeZNBI2qVE2pt0zUq6WOuamXTE8qCgdQkPIGm+1znoa1V06MdKkFjGOlBime4PQ0x3uD510AtIx0pfZo/7RQcnObg881nTd8POu5kso26AVVl0pG6fpQcJM8o6mqM0knHJrt7nRATw+VZlxoLkHCn8qDjpZnHWub7TTLm3kZd2CQ+OZHDFd7e9nrjjtVvyrk9c7M6jMMR27tg0lK5KJhNA30pEuSFbOCB5VZCEwGKXjjADgjh61KeyOvqd1vpkzkHlheP61oW3ZntNLhJ9AcL/dGyjHw3VuMXw5sTMjBZOKuDxPHPTrWlFLK8SKjgjOc55L04+uav3vYztAse1NJmIBznAP+6zIdB7QWLsX0m92nmBEWz+WaviputCzv4racNtMueGwSbdrDz4cR/M1autTGpKAU7p42ztUcAOgyTWVsv4xltF1MMPKykx+eK1LXSdQ1OELaabfM7jGGtmTHqWArOm4zB42yjALnGeZNekf0y0ciVtVmUYQNHFnmWOMsPhw+Jpey39PHj2XerQM8gziByAq+uDx+Xur0Gy00W0KRoiRoowFQYA/Koq1G2anXlTUiC08DFQLRRRQQ2oHs8X4F+VTYqK1+zRfgX5VLQFFFFAUUUUBRRRQFFFFAhAPOmmND0p9FBGYYzzUUw20R+4KnooIRbRryQCpAigYxTqKBMCjApaKBMUYpaKAxRRRQFFFFAUUUUH/2Q=="/>
          <p:cNvSpPr>
            <a:spLocks noChangeAspect="1" noChangeArrowheads="1"/>
          </p:cNvSpPr>
          <p:nvPr/>
        </p:nvSpPr>
        <p:spPr bwMode="auto">
          <a:xfrm>
            <a:off x="63500" y="-441325"/>
            <a:ext cx="1504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AutoShape 19" descr="data:image/jpeg;base64,/9j/4AAQSkZJRgABAQAAAQABAAD/2wBDAAkGBwgHBgkIBwgKCgkLDRYPDQwMDRsUFRAWIB0iIiAdHx8kKDQsJCYxJx8fLT0tMTU3Ojo6Iys/RD84QzQ5Ojf/2wBDAQoKCg0MDRoPDxo3JR8lNzc3Nzc3Nzc3Nzc3Nzc3Nzc3Nzc3Nzc3Nzc3Nzc3Nzc3Nzc3Nzc3Nzc3Nzc3Nzc3Nzf/wAARCAB/AMwDASIAAhEBAxEB/8QAHAAAAQUBAQEAAAAAAAAAAAAAAAECAwQFBgcI/8QAPBAAAgEDAgMFBAkEAgEFAAAAAQIDAAQRBRIhMUEGEyJRcRRhgbEjMjRCcpGh0fAHUmLBFeHxFiQzU5L/xAAaAQEBAQEBAQEAAAAAAAAAAAAAAQIDBAUG/8QAIhEBAQACAQQDAAMAAAAAAAAAAAECEQMEEiExBRNBMlGR/9oADAMBAAIRAxEAPwD1yFfoY/wD5UpSpoF+gi/AvypxSgqlKaUq0UppSgqlKQrVopTClBW20hSrJT3U3Z7qCqVpClWSlNKUFbZTSlWilMKUFYpSFaslKaUoKpXjSFKslKhuJIbeMyXEqRIObSNtAqKiKYphSsq87UWMJRbeOW5LnAdBtTOOrGrWn6xa3kY7x44Zc4MZcH9eVEWitMK1a2g9c+lNKZ6UFYpSFM1YKUmyggCU8JUoSnBaoi2UbKn20bKDoYPs8X4F+VPxSW4/9vF+BflT8UDcUbadRigYUFNKVKRSUEJSmlKsYpCBQVilN2VZKUhSgrFKYY6tFKY4CKzudqKMsTyAqKqMUD7S67v7c8ax+0HaCx0GWxivy+6+laOLYBwIGSTnpyHxrx267Uvrfa64vm8NpdMEhQk8EACqSfMjj8a0ZJknnjXUrjdFC3gDyEnPPw9ccOn+q12o9C1jtnpFjYNNDcxzXBH0dsfCx4gZwegzmvNNc7W3mou4mZhGwyyKPCOXLPTIrI1u8ju9Uc2q7YAduAc5APv5+uBWXIMux4KehK53D3VZE2021W4dGUlkiZs4j8O0nH5cqhjunhn3Wszo7fe4ksfeaymZkCQeIcMhQOB6fzFToyhCZN2BnCLkZx1J8qtiR6LpWpSywp3VyglAHeLDJxz/AAVrQ9oL+2O1pVmB4gTLgge49f1ry+xuJoHVreRo5GGVO7kfTjnHlXV6bfG8jAujhkXO7HT3+731izTUdW/bCXgRYpsBAY7+fng4q9adqrGdsSJJAv8A9jYK/pyrkpIfoMxPlMZUocgnzI61WUd2xyMKeXHgaivVQAwBU5BGQR1pwFcv2T1dQEsLh87v/hc9P8f2rrdtEMApdtPC07bVG1bfZ4vwL8qkNMtvs0X4F+VSYoG4oxSnGKrTX9pAcSXEYPluyalsiyW+k5FJiqR1e1PBFmf3iMgfrioZtZVB4YcH/Nwv71n7MY3OHkv40zwFZkXaDR5XdI9RhZkOGweVZ9/rElzZzQq8EPeIV3rJkrnryrhdIS2tb10n+n2lk3HPiHAj/dcOTqJjqR7un+PvJLc/Gnp0esabIWCXsJwcHxcqsx3VtIMxzxsPcwrzmKOyi1CWbxCKZRlVOdrD/wA1bMtjw2vICORww+RrE6q/rrl8bjPVv+PQBgjIOfSuL1XtBFrS6votlOLbCGEXQ48+DED3cRzqCG4VSTFqEik+bn/dZS6dBa33tURjCOCsojcdSMNTLqbddq8Px+Et+y7/AKeXa1pEmj6hPamVZu6cYdBjIIBBx8cVainkvQ7SuO9jxtBPFsjxHlw6Y8+NbvbeyjiuHvGnhMRRSq82dwVGOXHhg/A1yNvF7Tdd3lu9kViTG2DwHM/lyr28WffhK+b1HH9fJcV/2qwFnKWtO8uzkDxHbjHA/M1Wt40jKmKJnYeYBwccvPnUDR90u4TEkfWJXpS34RhZm1Zw0Z2uM4HA5DDyz1/mejz7XGltTEGks1m8QZriInwMV5KeRHAcPWsm5Vu8bZkfdwcHn6VLhIYlaQ5w2cRtwzjHyqzGbeF1YQDLnHdtyGf14URVjJjiLlgHjVSxA+qAfPrVpdRmGY2hKhjlgpwccDgZqrcQyszGOJjHggkccDj19SeGKdHbzGNSI2JI2ru448/T/qhttafqcaMjd80IOQUMecj4VtGQSMpChl28WXJI8tyj5jNYOnLBZiOW8Kytk5RTkgY8j61pz6lAkCyRLl2+oY8AbicnkfjWLi13NJWxJugJIB+sp5H3+R5V6do9yb7S7e5b6zp4vUcD8q8u07Vre4RvaAiuVwwVvEPyBrpuznaCDTWaGRnkhlAZF6o3XHnwxU1pdu4C0u2ksLqG/t+/tw+zJXxjByKsbPdQUP8A1CIYkTZGuFA8T5PLyFUbrtKcZNwQPKNcfqaW07GxyRo91eytuUHbGoXn7607Xsno9swcWpkYdZXL/OvN282X7p9GZ9Hh6lrl5dcMxIQPKfIuXP5U6L/mbgj2awmAPI7Ag/Wu+ht4YABDCkY/xUCpcCn0W/ypeuk8YYRxMXZ7Wrj7RLFCvkZCx/IfvVlOx8jHM1//APmL9zXW4FLitzp8I5Xrue+rpyFz2QSO1laG6leYISgIABNcZY2NxHIzMjOFBy2DzPPjXsOBSEA54VjPpsMvXh04vkuXDfd5ePW9y80srTII4g22LhxceZHSrBdME7q6rtB2RN1cm7sCveOcvGxwD6Vgz9nNVjyBZOR/jg5/WvJnwZS+n1uLrePOb3IzHuYVOS4zVSe+jcbIj4jRqmmXdsA1zazRAnALIQCfKucvpGhRmBwMcfSuH13ensx5Mdb3tX7X3atFCrNG5Xc20niOQyPzrPn0mW3kikdpFmlTLKvJRgYAPnxA8qhB9s0+4kkR2nE0Z3AAqI2V8BvyJ+ODXSajvtILWeRHO5Apc8NrYH+q+xwYXj45i/Ldbyzm5rnGVBoepS2guEgbAfbtIIJGcA8eY6UyXSNRt5D3trITgeFFHiPqKu3eqXiWM1vbXbJCSDgPiQ55Z/xByPjUNpr+oXCuNQum7oKqCcrl4+WcYHHkB7q7eXkZlzCzKiyKY5STuj2FduD0zz61onSGaK3uzcQ9wwB3BskHrmrF7cXUkIklk9pTYAJFi4qmOGOHD8+tZ4upYLiQx47yXIfdtbj1OeXX0zQXr/ULGAPFbK13tG0twRWQ+RHHPQfHyqmZ4ZIXnEbRScjHuz4ieHE4J5eVZklvHHIi2znaee4BTj3cf5ijcGdSMyEeIk8yCetXTOz5Z5WmVyQjFt3EZ58hjoOdC2xQM3EMxPLhw8uFOtYI2YunicZOAc4PoasxsWU+BgfMjlRdFtVIwVGF54Y4zWvazFQFDEcPq9PgKzoUdWXC5z121pWkJlZcEnxdD1rNaerf05Mkmm3AkJO1xz9P+q6zZWX2Q0p9O0sGUjvLjDsPIdP0rb2VlRa/ZovwL8qmqK1+zRfgX5VLQFFFFAUUUUBSYpaKBMUUtFB53/V2G5axsJUnVbZZSGQj75HhbPwPCvH75pZ3ZWdypbxZJOAMfvX0N2z0Be0ehS2Ped3KGWSJ+gYdD7jxHxr58njnsL2e0v4mjljbY6Ecc/wVqSX2vflPVR20hhj7sNhJMbxjoDkemCBXV6tbGW2jEUrsZYlChiDjy93X+ca5VPruhVQgAIxz9+a2JdRhSwiRnIaPAIIOBjHn7hRNsqewuhBvdJCqtl3VSB6VTEMaSgncY8ncucE/w1q6jqU8rIIpyqAeEd0Noz/bjnyqtcEXUoFvB4lGXOTj1PlV8s+EyXUzu4jmwHbBBYqAAOAI8hyqZ+9miEAntCo8QwwBGOhJGepqvB7Sihu73RLyZPGuQeWMcPiKhmu1luCXGWLE5wAv5AAVFVrqxV92JS4JBB28z5VVigZblSgLccbi3CtKeXOMb8HyBqOVVSISBQMHIz186srNitId7MsmxTyO08ajMc+4pA7lW5BasR2gfu2V8seDZ5GtVRGiDICjoMcTS1ZNq2nFy/dyMXk4FS/A/wDdd92G0RtR1SLev0MP0kvUcD9X41y1naCaeOGODvXkYKq7Tkk8gBXtvY7QRoWlrBJtNy/imZTwz0A9BWbVkbwAxyxRiloqKitfs0X4F+VS1Fa/ZovwL8qloCijNGaAopNw8xSb18xQOopneL5imtOg6igloqnJexr94VXbVUB+sKDUNef/ANSexv8AycEmr6cka3kMRaVNnGcDlx8wM11J1iMffFIdbtx9Zxig+dck+MrgfeHlUrIsgLP9Kw5Z5V6Z2s0LQ9RWe409hbXjtuKBsRufTHD9680uXNtO0EsTxsCF8XMHyP78jWkZcsUiLtWQhNw8JzgVLYDvGlhkJjJbd6DH/mp5F3W7EqTnPD3edT21mr23tUV1FHNCoUJIMb+Hoc/vWvxFvTbe3t+7me+Ns7t4m47XGRgYHkasapZd4sYgMHswBO7Iy/8Alw5ZyOFY0Ugtmw2JVJPeBgD1zj+GrCM43xWsTNDIQ4I5j3A8/hWdKiRvZ5TbyDcBxxw5etJKFkbljjlVBOB8f5zq9Y6aLuTwvlVUFmckYHvPSqpt379lGWiBAEgGVPoeoNAbdpOMABeR44pfrnxHjnoeQ99CFXYByU2/2CrNrYzXk8dtbxmSWVsImBlj5VFdv/S3RWutS9vlUmK15FurkcMeg4/lXrYrN0HT49K0u2s4hju0G8/3N1J+NadQFFFFBmw38aQRDP3B8qa+pqOVZ8FhI8UZJPFB8qnXTCeZNBI2qVE2pt0zUq6WOuamXTE8qCgdQkPIGm+1znoa1V06MdKkFjGOlBime4PQ0x3uD510AtIx0pfZo/7RQcnObg881nTd8POu5kso26AVVl0pG6fpQcJM8o6mqM0knHJrt7nRATw+VZlxoLkHCn8qDjpZnHWub7TTLm3kZd2CQ+OZHDFd7e9nrjjtVvyrk9c7M6jMMR27tg0lK5KJhNA30pEuSFbOCB5VZCEwGKXjjADgjh61KeyOvqd1vpkzkHlheP61oW3ZntNLhJ9AcL/dGyjHw3VuMXw5sTMjBZOKuDxPHPTrWlFLK8SKjgjOc55L04+uav3vYztAse1NJmIBznAP+6zIdB7QWLsX0m92nmBEWz+WaviputCzv4racNtMueGwSbdrDz4cR/M1autTGpKAU7p42ztUcAOgyTWVsv4xltF1MMPKykx+eK1LXSdQ1OELaabfM7jGGtmTHqWArOm4zB42yjALnGeZNekf0y0ciVtVmUYQNHFnmWOMsPhw+Jpey39PHj2XerQM8gziByAq+uDx+Xur0Gy00W0KRoiRoowFQYA/Koq1G2anXlTUiC08DFQLRRRQQ2oHs8X4F+VTYqK1+zRfgX5VLQFFFFAUUUUBRRRQFFFFAhAPOmmND0p9FBGYYzzUUw20R+4KnooIRbRryQCpAigYxTqKBMCjApaKBMUYpaKAxRRRQFFFFAUUUUH/2Q=="/>
          <p:cNvSpPr>
            <a:spLocks noChangeAspect="1" noChangeArrowheads="1"/>
          </p:cNvSpPr>
          <p:nvPr/>
        </p:nvSpPr>
        <p:spPr bwMode="auto">
          <a:xfrm>
            <a:off x="63500" y="-441325"/>
            <a:ext cx="1504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AutoShape 21" descr="data:image/jpeg;base64,/9j/4AAQSkZJRgABAQAAAQABAAD/2wBDAAkGBwgHBgkIBwgKCgkLDRYPDQwMDRsUFRAWIB0iIiAdHx8kKDQsJCYxJx8fLT0tMTU3Ojo6Iys/RD84QzQ5Ojf/2wBDAQoKCg0MDRoPDxo3JR8lNzc3Nzc3Nzc3Nzc3Nzc3Nzc3Nzc3Nzc3Nzc3Nzc3Nzc3Nzc3Nzc3Nzc3Nzc3Nzc3Nzf/wAARCAB/AMwDASIAAhEBAxEB/8QAHAAAAQUBAQEAAAAAAAAAAAAAAAECAwQFBgcI/8QAPBAAAgEDAgMFBAkEAgEFAAAAAQIDAAQRBRIhMUEGEyJRcRRhgbEjMjRCcpGh0fAHUmLBFeHxFiQzU5L/xAAaAQEBAQEBAQEAAAAAAAAAAAAAAQIDBAUG/8QAIhEBAQACAQQDAAMAAAAAAAAAAAECEQMEEiExBRNBMlGR/9oADAMBAAIRAxEAPwD1yFfoY/wD5UpSpoF+gi/AvypxSgqlKaUq0UppSgqlKQrVopTClBW20hSrJT3U3Z7qCqVpClWSlNKUFbZTSlWilMKUFYpSFaslKaUoKpXjSFKslKhuJIbeMyXEqRIObSNtAqKiKYphSsq87UWMJRbeOW5LnAdBtTOOrGrWn6xa3kY7x44Zc4MZcH9eVEWitMK1a2g9c+lNKZ6UFYpSFM1YKUmyggCU8JUoSnBaoi2UbKn20bKDoYPs8X4F+VPxSW4/9vF+BflT8UDcUbadRigYUFNKVKRSUEJSmlKsYpCBQVilN2VZKUhSgrFKYY6tFKY4CKzudqKMsTyAqKqMUD7S67v7c8ax+0HaCx0GWxivy+6+laOLYBwIGSTnpyHxrx267Uvrfa64vm8NpdMEhQk8EACqSfMjj8a0ZJknnjXUrjdFC3gDyEnPPw9ccOn+q12o9C1jtnpFjYNNDcxzXBH0dsfCx4gZwegzmvNNc7W3mou4mZhGwyyKPCOXLPTIrI1u8ju9Uc2q7YAduAc5APv5+uBWXIMux4KehK53D3VZE2021W4dGUlkiZs4j8O0nH5cqhjunhn3Wszo7fe4ksfeaymZkCQeIcMhQOB6fzFToyhCZN2BnCLkZx1J8qtiR6LpWpSywp3VyglAHeLDJxz/AAVrQ9oL+2O1pVmB4gTLgge49f1ry+xuJoHVreRo5GGVO7kfTjnHlXV6bfG8jAujhkXO7HT3+731izTUdW/bCXgRYpsBAY7+fng4q9adqrGdsSJJAv8A9jYK/pyrkpIfoMxPlMZUocgnzI61WUd2xyMKeXHgaivVQAwBU5BGQR1pwFcv2T1dQEsLh87v/hc9P8f2rrdtEMApdtPC07bVG1bfZ4vwL8qkNMtvs0X4F+VSYoG4oxSnGKrTX9pAcSXEYPluyalsiyW+k5FJiqR1e1PBFmf3iMgfrioZtZVB4YcH/Nwv71n7MY3OHkv40zwFZkXaDR5XdI9RhZkOGweVZ9/rElzZzQq8EPeIV3rJkrnryrhdIS2tb10n+n2lk3HPiHAj/dcOTqJjqR7un+PvJLc/Gnp0esabIWCXsJwcHxcqsx3VtIMxzxsPcwrzmKOyi1CWbxCKZRlVOdrD/wA1bMtjw2vICORww+RrE6q/rrl8bjPVv+PQBgjIOfSuL1XtBFrS6votlOLbCGEXQ48+DED3cRzqCG4VSTFqEik+bn/dZS6dBa33tURjCOCsojcdSMNTLqbddq8Px+Et+y7/AKeXa1pEmj6hPamVZu6cYdBjIIBBx8cVainkvQ7SuO9jxtBPFsjxHlw6Y8+NbvbeyjiuHvGnhMRRSq82dwVGOXHhg/A1yNvF7Tdd3lu9kViTG2DwHM/lyr28WffhK+b1HH9fJcV/2qwFnKWtO8uzkDxHbjHA/M1Wt40jKmKJnYeYBwccvPnUDR90u4TEkfWJXpS34RhZm1Zw0Z2uM4HA5DDyz1/mejz7XGltTEGks1m8QZriInwMV5KeRHAcPWsm5Vu8bZkfdwcHn6VLhIYlaQ5w2cRtwzjHyqzGbeF1YQDLnHdtyGf14URVjJjiLlgHjVSxA+qAfPrVpdRmGY2hKhjlgpwccDgZqrcQyszGOJjHggkccDj19SeGKdHbzGNSI2JI2ru448/T/qhttafqcaMjd80IOQUMecj4VtGQSMpChl28WXJI8tyj5jNYOnLBZiOW8Kytk5RTkgY8j61pz6lAkCyRLl2+oY8AbicnkfjWLi13NJWxJugJIB+sp5H3+R5V6do9yb7S7e5b6zp4vUcD8q8u07Vre4RvaAiuVwwVvEPyBrpuznaCDTWaGRnkhlAZF6o3XHnwxU1pdu4C0u2ksLqG/t+/tw+zJXxjByKsbPdQUP8A1CIYkTZGuFA8T5PLyFUbrtKcZNwQPKNcfqaW07GxyRo91eytuUHbGoXn7607Xsno9swcWpkYdZXL/OvN282X7p9GZ9Hh6lrl5dcMxIQPKfIuXP5U6L/mbgj2awmAPI7Ag/Wu+ht4YABDCkY/xUCpcCn0W/ypeuk8YYRxMXZ7Wrj7RLFCvkZCx/IfvVlOx8jHM1//APmL9zXW4FLitzp8I5Xrue+rpyFz2QSO1laG6leYISgIABNcZY2NxHIzMjOFBy2DzPPjXsOBSEA54VjPpsMvXh04vkuXDfd5ePW9y80srTII4g22LhxceZHSrBdME7q6rtB2RN1cm7sCveOcvGxwD6Vgz9nNVjyBZOR/jg5/WvJnwZS+n1uLrePOb3IzHuYVOS4zVSe+jcbIj4jRqmmXdsA1zazRAnALIQCfKucvpGhRmBwMcfSuH13ensx5Mdb3tX7X3atFCrNG5Xc20niOQyPzrPn0mW3kikdpFmlTLKvJRgYAPnxA8qhB9s0+4kkR2nE0Z3AAqI2V8BvyJ+ODXSajvtILWeRHO5Apc8NrYH+q+xwYXj45i/Ldbyzm5rnGVBoepS2guEgbAfbtIIJGcA8eY6UyXSNRt5D3trITgeFFHiPqKu3eqXiWM1vbXbJCSDgPiQ55Z/xByPjUNpr+oXCuNQum7oKqCcrl4+WcYHHkB7q7eXkZlzCzKiyKY5STuj2FduD0zz61onSGaK3uzcQ9wwB3BskHrmrF7cXUkIklk9pTYAJFi4qmOGOHD8+tZ4upYLiQx47yXIfdtbj1OeXX0zQXr/ULGAPFbK13tG0twRWQ+RHHPQfHyqmZ4ZIXnEbRScjHuz4ieHE4J5eVZklvHHIi2znaee4BTj3cf5ijcGdSMyEeIk8yCetXTOz5Z5WmVyQjFt3EZ58hjoOdC2xQM3EMxPLhw8uFOtYI2YunicZOAc4PoasxsWU+BgfMjlRdFtVIwVGF54Y4zWvazFQFDEcPq9PgKzoUdWXC5z121pWkJlZcEnxdD1rNaerf05Mkmm3AkJO1xz9P+q6zZWX2Q0p9O0sGUjvLjDsPIdP0rb2VlRa/ZovwL8qmqK1+zRfgX5VLQFFFFAUUUUBSYpaKBMUUtFB53/V2G5axsJUnVbZZSGQj75HhbPwPCvH75pZ3ZWdypbxZJOAMfvX0N2z0Be0ehS2Ped3KGWSJ+gYdD7jxHxr58njnsL2e0v4mjljbY6Ecc/wVqSX2vflPVR20hhj7sNhJMbxjoDkemCBXV6tbGW2jEUrsZYlChiDjy93X+ca5VPruhVQgAIxz9+a2JdRhSwiRnIaPAIIOBjHn7hRNsqewuhBvdJCqtl3VSB6VTEMaSgncY8ncucE/w1q6jqU8rIIpyqAeEd0Noz/bjnyqtcEXUoFvB4lGXOTj1PlV8s+EyXUzu4jmwHbBBYqAAOAI8hyqZ+9miEAntCo8QwwBGOhJGepqvB7Sihu73RLyZPGuQeWMcPiKhmu1luCXGWLE5wAv5AAVFVrqxV92JS4JBB28z5VVigZblSgLccbi3CtKeXOMb8HyBqOVVSISBQMHIz186srNitId7MsmxTyO08ajMc+4pA7lW5BasR2gfu2V8seDZ5GtVRGiDICjoMcTS1ZNq2nFy/dyMXk4FS/A/wDdd92G0RtR1SLev0MP0kvUcD9X41y1naCaeOGODvXkYKq7Tkk8gBXtvY7QRoWlrBJtNy/imZTwz0A9BWbVkbwAxyxRiloqKitfs0X4F+VS1Fa/ZovwL8qloCijNGaAopNw8xSb18xQOopneL5imtOg6igloqnJexr94VXbVUB+sKDUNef/ANSexv8AycEmr6cka3kMRaVNnGcDlx8wM11J1iMffFIdbtx9Zxig+dck+MrgfeHlUrIsgLP9Kw5Z5V6Z2s0LQ9RWe409hbXjtuKBsRufTHD9680uXNtO0EsTxsCF8XMHyP78jWkZcsUiLtWQhNw8JzgVLYDvGlhkJjJbd6DH/mp5F3W7EqTnPD3edT21mr23tUV1FHNCoUJIMb+Hoc/vWvxFvTbe3t+7me+Ns7t4m47XGRgYHkasapZd4sYgMHswBO7Iy/8Alw5ZyOFY0Ugtmw2JVJPeBgD1zj+GrCM43xWsTNDIQ4I5j3A8/hWdKiRvZ5TbyDcBxxw5etJKFkbljjlVBOB8f5zq9Y6aLuTwvlVUFmckYHvPSqpt379lGWiBAEgGVPoeoNAbdpOMABeR44pfrnxHjnoeQ99CFXYByU2/2CrNrYzXk8dtbxmSWVsImBlj5VFdv/S3RWutS9vlUmK15FurkcMeg4/lXrYrN0HT49K0u2s4hju0G8/3N1J+NadQFFFFBmw38aQRDP3B8qa+pqOVZ8FhI8UZJPFB8qnXTCeZNBI2qVE2pt0zUq6WOuamXTE8qCgdQkPIGm+1znoa1V06MdKkFjGOlBime4PQ0x3uD510AtIx0pfZo/7RQcnObg881nTd8POu5kso26AVVl0pG6fpQcJM8o6mqM0knHJrt7nRATw+VZlxoLkHCn8qDjpZnHWub7TTLm3kZd2CQ+OZHDFd7e9nrjjtVvyrk9c7M6jMMR27tg0lK5KJhNA30pEuSFbOCB5VZCEwGKXjjADgjh61KeyOvqd1vpkzkHlheP61oW3ZntNLhJ9AcL/dGyjHw3VuMXw5sTMjBZOKuDxPHPTrWlFLK8SKjgjOc55L04+uav3vYztAse1NJmIBznAP+6zIdB7QWLsX0m92nmBEWz+WaviputCzv4racNtMueGwSbdrDz4cR/M1autTGpKAU7p42ztUcAOgyTWVsv4xltF1MMPKykx+eK1LXSdQ1OELaabfM7jGGtmTHqWArOm4zB42yjALnGeZNekf0y0ciVtVmUYQNHFnmWOMsPhw+Jpey39PHj2XerQM8gziByAq+uDx+Xur0Gy00W0KRoiRoowFQYA/Koq1G2anXlTUiC08DFQLRRRQQ2oHs8X4F+VTYqK1+zRfgX5VLQFFFFAUUUUBRRRQFFFFAhAPOmmND0p9FBGYYzzUUw20R+4KnooIRbRryQCpAigYxTqKBMCjApaKBMUYpaKAxRRRQFFFFAUUUUH/2Q=="/>
          <p:cNvSpPr>
            <a:spLocks noChangeAspect="1" noChangeArrowheads="1"/>
          </p:cNvSpPr>
          <p:nvPr/>
        </p:nvSpPr>
        <p:spPr bwMode="auto">
          <a:xfrm>
            <a:off x="63500" y="-441325"/>
            <a:ext cx="1504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60" name="Picture 23" descr="http://t2.gstatic.com/images?q=tbn:ANd9GcQs7t-gp1-KN1tZQhozE0_Z1FW1BktNWaILWa0hNVLxPljnXcJ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312420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5" descr="http://t0.gstatic.com/images?q=tbn:ANd9GcQTbCVyv1D0EuKD4pX2HFxdR0lLnjnfkzndrO86SY4av5s3389gP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05400"/>
            <a:ext cx="2720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7" descr="http://t1.gstatic.com/images?q=tbn:ANd9GcSH00mFsx3K24jJUt9EJ0b2V4M5NTVKE5EN3aLxSNoyp-Ph0Hbp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1" y="4876800"/>
            <a:ext cx="2667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82000" cy="5562600"/>
          </a:xfrm>
        </p:spPr>
        <p:txBody>
          <a:bodyPr/>
          <a:lstStyle/>
          <a:p>
            <a:pPr algn="l" eaLnBrk="1" hangingPunct="1"/>
            <a:r>
              <a:rPr lang="en-US" sz="4000" b="1" dirty="0"/>
              <a:t>Energy </a:t>
            </a:r>
            <a:r>
              <a:rPr lang="en-US" sz="4000" b="1" u="sng" dirty="0"/>
              <a:t>is the ability to do work.</a:t>
            </a:r>
            <a:br>
              <a:rPr lang="en-US" b="1" u="sng" dirty="0"/>
            </a:br>
            <a:br>
              <a:rPr lang="en-US" b="1" u="sng" dirty="0"/>
            </a:br>
            <a:r>
              <a:rPr lang="en-US" sz="4000" b="1" u="sng" dirty="0"/>
              <a:t>Natural Resources</a:t>
            </a:r>
            <a:r>
              <a:rPr lang="en-US" sz="4000" dirty="0"/>
              <a:t> are used to create energy for many human needs and wants </a:t>
            </a:r>
            <a:br>
              <a:rPr lang="en-US" b="1" u="sng" dirty="0"/>
            </a:b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2 Types of Energy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u="sng" dirty="0"/>
              <a:t>Nonrenewable Energy</a:t>
            </a:r>
            <a:r>
              <a:rPr lang="en-US" sz="2800" dirty="0"/>
              <a:t> is energy that cannot be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created in our lifetime (</a:t>
            </a:r>
            <a:r>
              <a:rPr lang="en-US" sz="2800" b="1" u="sng" dirty="0"/>
              <a:t>think about 100 years</a:t>
            </a:r>
            <a:r>
              <a:rPr lang="en-US" sz="2800" dirty="0"/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Examples: </a:t>
            </a:r>
            <a:r>
              <a:rPr lang="en-US" sz="2800" b="1" u="sng" dirty="0"/>
              <a:t>nuclear</a:t>
            </a:r>
            <a:r>
              <a:rPr lang="en-US" sz="2800" dirty="0"/>
              <a:t>, </a:t>
            </a:r>
            <a:r>
              <a:rPr lang="en-US" sz="2800" b="1" u="sng" dirty="0"/>
              <a:t>coal</a:t>
            </a:r>
            <a:r>
              <a:rPr lang="en-US" sz="2800" dirty="0"/>
              <a:t>, </a:t>
            </a:r>
            <a:r>
              <a:rPr lang="en-US" sz="2800" b="1" u="sng" dirty="0"/>
              <a:t>oil</a:t>
            </a:r>
            <a:r>
              <a:rPr lang="en-US" sz="2800" dirty="0"/>
              <a:t>, </a:t>
            </a:r>
            <a:r>
              <a:rPr lang="en-US" sz="2800" b="1" u="sng" dirty="0"/>
              <a:t>natural gas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u="sng" dirty="0"/>
              <a:t>Renewable Energy</a:t>
            </a:r>
            <a:r>
              <a:rPr lang="en-US" sz="2800" dirty="0"/>
              <a:t> is energy from sources that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are constantly being formed.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Examples: </a:t>
            </a:r>
            <a:r>
              <a:rPr lang="en-US" sz="2800" b="1" u="sng" dirty="0"/>
              <a:t>Wind</a:t>
            </a:r>
            <a:r>
              <a:rPr lang="en-US" sz="2800" dirty="0"/>
              <a:t>, </a:t>
            </a:r>
            <a:r>
              <a:rPr lang="en-US" sz="2800" b="1" u="sng" dirty="0"/>
              <a:t>Solar</a:t>
            </a:r>
            <a:r>
              <a:rPr lang="en-US" sz="2800" dirty="0"/>
              <a:t>, </a:t>
            </a:r>
            <a:r>
              <a:rPr lang="en-US" sz="2800" b="1" u="sng" dirty="0"/>
              <a:t>Water (hydro)</a:t>
            </a:r>
            <a:r>
              <a:rPr lang="en-US" sz="2800" dirty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u="sng" dirty="0"/>
              <a:t>Geothermal</a:t>
            </a:r>
            <a:r>
              <a:rPr lang="en-US" sz="2800" dirty="0"/>
              <a:t>, </a:t>
            </a:r>
            <a:r>
              <a:rPr lang="en-US" sz="2800" b="1" u="sng" dirty="0"/>
              <a:t>Biomass,</a:t>
            </a:r>
            <a:r>
              <a:rPr lang="en-US" sz="2800" dirty="0"/>
              <a:t> </a:t>
            </a:r>
            <a:r>
              <a:rPr lang="en-US" sz="2800" b="1" u="sng" dirty="0"/>
              <a:t>Hydrogen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Nonrenewable Energy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Most of the energy we use comes from a</a:t>
            </a:r>
          </a:p>
          <a:p>
            <a:pPr eaLnBrk="1" hangingPunct="1">
              <a:buFontTx/>
              <a:buNone/>
            </a:pPr>
            <a:r>
              <a:rPr lang="en-US" dirty="0"/>
              <a:t>group of natural resources called </a:t>
            </a:r>
            <a:r>
              <a:rPr lang="en-US" b="1" u="sng" dirty="0"/>
              <a:t>fossil</a:t>
            </a:r>
          </a:p>
          <a:p>
            <a:pPr eaLnBrk="1" hangingPunct="1">
              <a:buFontTx/>
              <a:buNone/>
            </a:pPr>
            <a:r>
              <a:rPr lang="en-US" b="1" u="sng" dirty="0"/>
              <a:t>fuels.</a:t>
            </a:r>
          </a:p>
          <a:p>
            <a:pPr eaLnBrk="1" hangingPunct="1">
              <a:buFontTx/>
              <a:buNone/>
            </a:pPr>
            <a:endParaRPr lang="en-US" u="sng" dirty="0"/>
          </a:p>
          <a:p>
            <a:pPr eaLnBrk="1" hangingPunct="1">
              <a:buFontTx/>
              <a:buNone/>
            </a:pPr>
            <a:r>
              <a:rPr lang="en-US" dirty="0"/>
              <a:t>These are the remains of ancient organisms</a:t>
            </a:r>
          </a:p>
          <a:p>
            <a:pPr eaLnBrk="1" hangingPunct="1">
              <a:buFontTx/>
              <a:buNone/>
            </a:pPr>
            <a:r>
              <a:rPr lang="en-US" dirty="0"/>
              <a:t>that have changed into</a:t>
            </a:r>
            <a:r>
              <a:rPr lang="en-US" u="sng" dirty="0"/>
              <a:t> </a:t>
            </a:r>
            <a:r>
              <a:rPr lang="en-US" b="1" u="sng" dirty="0"/>
              <a:t>coal</a:t>
            </a:r>
            <a:r>
              <a:rPr lang="en-US" dirty="0"/>
              <a:t>, </a:t>
            </a:r>
            <a:r>
              <a:rPr lang="en-US" b="1" u="sng" dirty="0"/>
              <a:t>oil</a:t>
            </a:r>
            <a:r>
              <a:rPr lang="en-US" dirty="0"/>
              <a:t>, or</a:t>
            </a:r>
            <a:r>
              <a:rPr lang="en-US" b="1" u="sng" dirty="0"/>
              <a:t> natural</a:t>
            </a:r>
          </a:p>
          <a:p>
            <a:pPr eaLnBrk="1" hangingPunct="1">
              <a:buFontTx/>
              <a:buNone/>
            </a:pPr>
            <a:r>
              <a:rPr lang="en-US" b="1" u="sng" dirty="0"/>
              <a:t>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b="1" u="sng" dirty="0"/>
              <a:t>Problems with Fossil Fuels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u="sng" dirty="0"/>
              <a:t>Supply is limited.</a:t>
            </a:r>
          </a:p>
          <a:p>
            <a:pPr marL="609600" indent="-609600" eaLnBrk="1" hangingPunct="1">
              <a:buNone/>
            </a:pPr>
            <a:endParaRPr lang="en-US" dirty="0"/>
          </a:p>
          <a:p>
            <a:pPr marL="609600" indent="-609600" eaLnBrk="1" hangingPunct="1">
              <a:buNone/>
            </a:pPr>
            <a:r>
              <a:rPr lang="en-US" b="1" dirty="0"/>
              <a:t>2.  </a:t>
            </a:r>
            <a:r>
              <a:rPr lang="en-US" b="1" u="sng" dirty="0"/>
              <a:t>Obtaining and using them causes negative impacts on the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/>
              <a:t>Fossil Fuels are used for:</a:t>
            </a:r>
            <a:br>
              <a:rPr lang="en-US" sz="4000"/>
            </a:b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u="sng" dirty="0"/>
              <a:t>Transportation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u="sng" dirty="0"/>
              <a:t>Manufacturing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u="sng" dirty="0"/>
              <a:t>Heating and Cooling buildings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u="sng" dirty="0"/>
              <a:t>Generating Electricity to run machines and appliances</a:t>
            </a:r>
          </a:p>
          <a:p>
            <a:pPr marL="609600" indent="-609600" eaLnBrk="1" hangingPunct="1"/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COAL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1534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524000"/>
          </a:xfrm>
        </p:spPr>
        <p:txBody>
          <a:bodyPr/>
          <a:lstStyle/>
          <a:p>
            <a:pPr eaLnBrk="1" hangingPunct="1"/>
            <a:br>
              <a:rPr lang="en-US"/>
            </a:br>
            <a:r>
              <a:rPr lang="en-US"/>
              <a:t>How Coal Forms…</a:t>
            </a:r>
            <a:br>
              <a:rPr lang="en-US"/>
            </a:br>
            <a:r>
              <a:rPr lang="en-US" sz="2800"/>
              <a:t>from ancient remains of </a:t>
            </a:r>
            <a:r>
              <a:rPr lang="en-US" sz="2800" b="1" u="sng"/>
              <a:t>plants</a:t>
            </a:r>
            <a:r>
              <a:rPr lang="en-US" sz="2800"/>
              <a:t> millions of years ago</a:t>
            </a:r>
            <a:br>
              <a:rPr lang="en-US"/>
            </a:br>
            <a:endParaRPr lang="en-US"/>
          </a:p>
        </p:txBody>
      </p:sp>
      <p:pic>
        <p:nvPicPr>
          <p:cNvPr id="18435" name="Picture 3" descr="How Coal Fo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35113"/>
            <a:ext cx="678180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Coal Pros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High grade coal produces more heat and less pollution</a:t>
            </a:r>
          </a:p>
          <a:p>
            <a:pPr eaLnBrk="1" hangingPunct="1"/>
            <a:r>
              <a:rPr lang="en-US" b="1" u="sng"/>
              <a:t>Helps recycle carbon</a:t>
            </a:r>
          </a:p>
          <a:p>
            <a:pPr eaLnBrk="1" hangingPunct="1"/>
            <a:r>
              <a:rPr lang="en-US" b="1" u="sng"/>
              <a:t>Inexpensive</a:t>
            </a:r>
          </a:p>
          <a:p>
            <a:pPr eaLnBrk="1" hangingPunct="1"/>
            <a:r>
              <a:rPr lang="en-US"/>
              <a:t>Needs little refining after mining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Coal Cons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Burning releases pollutants into air</a:t>
            </a:r>
          </a:p>
          <a:p>
            <a:pPr eaLnBrk="1" hangingPunct="1"/>
            <a:r>
              <a:rPr lang="en-US" dirty="0"/>
              <a:t>Toxic chemicals can leach into streams near mines</a:t>
            </a:r>
          </a:p>
          <a:p>
            <a:pPr eaLnBrk="1" hangingPunct="1"/>
            <a:r>
              <a:rPr lang="en-US" dirty="0"/>
              <a:t>Increase sulfur in air (Acid Rain)</a:t>
            </a:r>
          </a:p>
          <a:p>
            <a:pPr eaLnBrk="1" hangingPunct="1"/>
            <a:r>
              <a:rPr lang="en-US" b="1" u="sng" dirty="0"/>
              <a:t>Mining coal removes top layers of soil (Erosion)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417638"/>
          </a:xfrm>
        </p:spPr>
        <p:txBody>
          <a:bodyPr/>
          <a:lstStyle/>
          <a:p>
            <a:pPr eaLnBrk="1" hangingPunct="1"/>
            <a:r>
              <a:rPr lang="en-US" b="1" dirty="0"/>
              <a:t>Coal Mining occurs mostly in these areas of the </a:t>
            </a:r>
            <a:r>
              <a:rPr lang="en-US" b="1" u="sng" dirty="0"/>
              <a:t>United States</a:t>
            </a:r>
          </a:p>
        </p:txBody>
      </p:sp>
      <p:pic>
        <p:nvPicPr>
          <p:cNvPr id="21507" name="Picture 3" descr="Picture of coal deposits in U.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8580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Let’s take a trip to Iceland…</a:t>
            </a:r>
          </a:p>
        </p:txBody>
      </p:sp>
      <p:pic>
        <p:nvPicPr>
          <p:cNvPr id="3075" name="Picture 4" descr="world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8229600" cy="5240338"/>
          </a:xfrm>
          <a:noFill/>
        </p:spPr>
      </p:pic>
      <p:pic>
        <p:nvPicPr>
          <p:cNvPr id="3078" name="Picture 6" descr="MCj043161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209800"/>
            <a:ext cx="304800" cy="304800"/>
          </a:xfr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pPr eaLnBrk="1" hangingPunct="1"/>
            <a:r>
              <a:rPr lang="en-US" b="1" u="sng" dirty="0"/>
              <a:t>Oil and Petroleum</a:t>
            </a:r>
            <a:r>
              <a:rPr lang="en-US" b="1" dirty="0"/>
              <a:t>…</a:t>
            </a:r>
            <a:br>
              <a:rPr lang="en-US" b="1" dirty="0"/>
            </a:br>
            <a:r>
              <a:rPr lang="en-US" sz="3200" b="1" dirty="0"/>
              <a:t>forms from ancient remains of plants and </a:t>
            </a:r>
            <a:r>
              <a:rPr lang="en-US" sz="3200" b="1" u="sng" dirty="0"/>
              <a:t>animals </a:t>
            </a:r>
            <a:r>
              <a:rPr lang="en-US" sz="3200" b="1" dirty="0"/>
              <a:t>millions of years ago </a:t>
            </a:r>
          </a:p>
        </p:txBody>
      </p:sp>
      <p:pic>
        <p:nvPicPr>
          <p:cNvPr id="22531" name="Picture 3" descr="Picture of oil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32000"/>
            <a:ext cx="57912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http://t1.gstatic.com/images?q=tbn:ANd9GcS91kxSxF8amWOIF-mH30XHpQGMCGY4PS2ejq9VIRG-knWRwhab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981200"/>
            <a:ext cx="3067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PETROLEUM / OIL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/>
              <a:t>Used for </a:t>
            </a:r>
            <a:r>
              <a:rPr lang="en-US" b="1" u="sng" dirty="0"/>
              <a:t>FUEL!</a:t>
            </a:r>
          </a:p>
        </p:txBody>
      </p:sp>
      <p:sp>
        <p:nvSpPr>
          <p:cNvPr id="23556" name="AutoShape 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581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AutoShape 7" descr="Z"/>
          <p:cNvSpPr>
            <a:spLocks noChangeAspect="1" noChangeArrowheads="1"/>
          </p:cNvSpPr>
          <p:nvPr/>
        </p:nvSpPr>
        <p:spPr bwMode="auto">
          <a:xfrm>
            <a:off x="2781300" y="2790825"/>
            <a:ext cx="3581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AutoShape 9" descr="Z"/>
          <p:cNvSpPr>
            <a:spLocks noChangeAspect="1" noChangeArrowheads="1"/>
          </p:cNvSpPr>
          <p:nvPr/>
        </p:nvSpPr>
        <p:spPr bwMode="auto">
          <a:xfrm>
            <a:off x="3729038" y="3128963"/>
            <a:ext cx="1685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AutoShape 11" descr="Z"/>
          <p:cNvSpPr>
            <a:spLocks noChangeAspect="1" noChangeArrowheads="1"/>
          </p:cNvSpPr>
          <p:nvPr/>
        </p:nvSpPr>
        <p:spPr bwMode="auto">
          <a:xfrm>
            <a:off x="3729038" y="3128963"/>
            <a:ext cx="1685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AutoShape 13" descr="Z"/>
          <p:cNvSpPr>
            <a:spLocks noChangeAspect="1" noChangeArrowheads="1"/>
          </p:cNvSpPr>
          <p:nvPr/>
        </p:nvSpPr>
        <p:spPr bwMode="auto">
          <a:xfrm>
            <a:off x="3729038" y="3128963"/>
            <a:ext cx="1685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1" name="Picture 15" descr="USES_OF_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0866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7" descr="ANd9GcStbRlhMDritqjEJlbY1-wGALrBxDf6psJ-Pcjq-HX58OF3g3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00600"/>
            <a:ext cx="2819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228600" y="54864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Also creates </a:t>
            </a:r>
            <a:r>
              <a:rPr lang="en-US" sz="2400" b="1" u="sng" dirty="0"/>
              <a:t>plastics, clothing, paints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Natural gas…always found with oil</a:t>
            </a:r>
          </a:p>
        </p:txBody>
      </p:sp>
      <p:pic>
        <p:nvPicPr>
          <p:cNvPr id="24579" name="Picture 3" descr="Image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61722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90600" y="60198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Used for </a:t>
            </a:r>
            <a:r>
              <a:rPr lang="en-US" sz="2400" b="1" u="sng" dirty="0"/>
              <a:t>cooking</a:t>
            </a:r>
            <a:r>
              <a:rPr lang="en-US" sz="2400" b="1" dirty="0"/>
              <a:t> and </a:t>
            </a:r>
            <a:r>
              <a:rPr lang="en-US" sz="2400" b="1" u="sng" dirty="0"/>
              <a:t>heating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828800"/>
          </a:xfrm>
        </p:spPr>
        <p:txBody>
          <a:bodyPr/>
          <a:lstStyle/>
          <a:p>
            <a:pPr eaLnBrk="1" hangingPunct="1"/>
            <a:r>
              <a:rPr lang="en-US" b="1" dirty="0"/>
              <a:t>Refinery…changes oil into… </a:t>
            </a:r>
            <a:r>
              <a:rPr lang="en-US" b="1" u="sng" dirty="0"/>
              <a:t>gas, plastics, clothing</a:t>
            </a:r>
            <a:r>
              <a:rPr lang="en-US" b="1" dirty="0"/>
              <a:t>, etc.</a:t>
            </a:r>
          </a:p>
        </p:txBody>
      </p:sp>
      <p:pic>
        <p:nvPicPr>
          <p:cNvPr id="25603" name="Picture 3" descr="natural-gas-plan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7800" y="2362200"/>
            <a:ext cx="6553200" cy="35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b="1" u="sng"/>
              <a:t>Air Pollution from burning fossil fuels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229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e've been in Louisiana for five days, and we've witnessed several oil &#10;spills first-hand. According to the Coast Guard, a total of 44 spills &#10;have been documented so far, with more than 7 million gallons of oil &#10;pouring into residential areas and neighboring wetlands and waterways. &#10;The Coast Guard has documented 18 drilling platforms that have been &#10;lost (sunk or damaged beyond repair) and 16 more damaged, along with &#10;18 drilling rig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09625"/>
            <a:ext cx="80772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38188" y="79375"/>
            <a:ext cx="696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/>
              <a:t>Water polluted with fossil fuels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9-Effects-Acid-Rain-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001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The effects of Acid Rain from burning fossil fuels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19400"/>
            <a:ext cx="8229600" cy="3733800"/>
          </a:xfrm>
        </p:spPr>
        <p:txBody>
          <a:bodyPr/>
          <a:lstStyle/>
          <a:p>
            <a:pPr eaLnBrk="1" hangingPunct="1"/>
            <a:r>
              <a:rPr lang="en-US" sz="3600" b="1" u="sng" dirty="0"/>
              <a:t>NUCLEAR POWER</a:t>
            </a:r>
            <a:r>
              <a:rPr lang="en-US" sz="3600" b="1" dirty="0"/>
              <a:t>:  </a:t>
            </a:r>
            <a:r>
              <a:rPr lang="en-US" sz="2800" b="1" dirty="0"/>
              <a:t>Nuclear fission to create a very concentrated energy source with little </a:t>
            </a:r>
            <a:r>
              <a:rPr lang="en-US" sz="2800" b="1" u="sng" dirty="0"/>
              <a:t>air pollution</a:t>
            </a:r>
            <a:br>
              <a:rPr lang="en-US" sz="3600" b="1" u="sng" dirty="0"/>
            </a:br>
            <a:endParaRPr lang="en-US" sz="3600" b="1" u="sng" dirty="0"/>
          </a:p>
        </p:txBody>
      </p:sp>
      <p:sp>
        <p:nvSpPr>
          <p:cNvPr id="29699" name="AutoShape 7" descr="data:image/jpeg;base64,/9j/4AAQSkZJRgABAQAAAQABAAD/2wBDAAkGBwgHBgkIBwgKCgkLDRYPDQwMDRsUFRAWIB0iIiAdHx8kKDQsJCYxJx8fLT0tMTU3Ojo6Iys/RD84QzQ5Ojf/2wBDAQoKCg0MDRoPDxo3JR8lNzc3Nzc3Nzc3Nzc3Nzc3Nzc3Nzc3Nzc3Nzc3Nzc3Nzc3Nzc3Nzc3Nzc3Nzc3Nzc3Nzf/wAARCAChAKEDASIAAhEBAxEB/8QAGwAAAQUBAQAAAAAAAAAAAAAAAAECAwQFBgf/xABJEAABBAECAgQICgYHCQAAAAABAAIDEQQFIRIxE0FRYQYiMnGBkbHBFBUkMzRyc6Gy0RYjYoKS4Qc1QkNSU1UlVmOTlKLC0vD/xAAaAQADAQEBAQAAAAAAAAAAAAAAAQIDBAUG/8QAKBEAAgIBBAEEAgIDAAAAAAAAAAECEQMSITFBBBMUIlEyYQUzQlKB/9oADAMBAAIRAxEAPwCchJSkSUvas8sZSKT6RSBjKRSekpADaRScBSKQA1CdSKQA1In0kpADaQAnUikANSUn0ikANQnUhOwGEWkIT6SEIAjpCk4UJCJuFACnj4OANABcVIzHDgQ5vDS5vcR7N/RfRUpFJ7xTiByTVupJqzJxp0JSKSpU7FQ2kicdkIsdDUJ1IpFhQ2kUlpFIsKEpFJaRSLChKSUnUikWFDaRSdSEWFDaRSWkJiEpCVCBE+Ow7ivGpXoJgAGPG9KJssbG3VH2qAy/reMbLytLluehq0hkV0765Wo6Syv4pC7tT8ei+yLAC61PTA5nG5kB5oHNPeN9hsmHnsnGdqwcadCnkm2UXSfVqlKyXGhAhKQkF3uqsVAhLSE7EIhKhFhQiEqEWFCISoRYCFInIpOxCUhKhFiJJm7NI5Hkow1SOfx8IGwARS58a2N5vcbXcruHCBF0p7Cqld6tQ5AEHQk12KM/47FYfy3IBBJI4lrbBUcsTm9W61MRlVVqSfG47237VzrIkzZxswuEnmnhSywPL+FoO3XSa6Ph2B3HNdGOcUYzg2MSpN72CXzrezKgVnH03NyYBPFHG6N10Okonfv2+9ViQ0Fx5N3K6zTojBp+PEebY2g+pYZpuNUbYoJ3ZzMuHlQ/O40re8N4vw2q/E0u4bHF2dfqXbhMkiimFTRMkH7bQVmvIl2i3gi+DjaI5hIuh1PT9Ohwp8h4ixmxsLjKSQ1ldZAIsKAaHFJG2THynFrgCC5ocD3iqVryoXT5Ifjyq0YqFpyaJlt8h0Ug6vGLT9496qyYGVF5eNLt2Cx91rVZoPsh4prorISkUaIIPYRSK3Wif0ZtMKQlQnYheEdSUpya4gCysrLoFE94EoHWnGQAWCPSVy2savk4+fJFE2MNbVOIJuxaznJVuXjjvZ6Bp0jXVZWwAxzTdWvJMHwj1QyhrZmNHdG1dVp+q6lIBxZF/uN/JcE9jsjudTLAxhsVyWBmw9BO6jYO4WhjzZMjRxvv0BQak3yHO53SrDO50LIqjZnt5boS1aAF6C4OHkiyGufC5jPKf4jR2k7e9dwdia5dS4+BvHmYkYF8U7OfYPGPsXXNNtBIIJ6j1Lmzu5UdOJVGxUE0LQsnMmOoTuw4j8lYayZOXGf8sf8AkfR1muLyM8cEHKRvCDm6I+P41nZkbnBidcLSNpn/AOM9rR/Z7Tv1AqfRXdAZ9PfQMB4oh/wnWW+o2391cHqX9IWfp2qS4R0eEMgmMTgZiHUDsfJ2FUfSupwdUbm4mDrkUEsETiWSMlG/RuNcW3MB1G+y15EJZ8WdZcnEjpag46Vyjp0l0lSOXvbPc5DD8JHXJjDueT/2rIWr4QH5RCOoMP3n+Sy12YdoHLm3kCElIWtmND1h+FGbk4TIDjv4Wv4gTQJsUty1geGABwYHdktesH8lhN7G0FuYeNqeY+cCSdxB6tvyTdYJdlBz+ZYN1WxPpDPOrOs/SW/UHvXM3udKSoh08fKGrt9MGy4nTvpAXb6XyHmWeUqB0mMPECr6t/dDzqzjeSFV1f8Auz51GD+xBl/BmcSkQhelZx0T6aGv1nEa4HxQ94rlYFb+srqGmmAWTQ5lc9oLXO1KZ1HhZE3f9ol1j7gtLVdQbgxsaCzp5ncETXv4RfWSewD8lx58ii3JnVji6SQ3PypXu+A4kgbkOHFLI0X0MZ6/rHkPSeQpY36UaHp+c7SHSSRTQvbFXRuILjR8rruxue1bGDAyCIhj+ke53HJKecjusn7hXUAAuB8M/BTNy/CNmTpzC5ue5okf1QvDQC477DhF+cUvnPVh5mZxyul0d2mWOK0rcZq2TouqeGj8HK0d73PyBjyZIncHOc3byBtXV216F6C04mVA6GN8MsBYY3MjcCAOVbdyxdW0NsOmZGbgxRSa3Fj03OdE3pHuAonsDiLF9Wy4z+jvQZsvVotVfGWYuOeISEfPOIIAB66uyfN6HKOLPh1qVKG2+9sE5RlVcnqmizvkxDDM7inx3GKQ9biOTvSCD6VetZHF8F1WKW6jyh0L+54stPpHEP4VrFet4Gf1cKb5Rz5o6ZHP68flrR2Rj2lZyu6y69SlH+ENH3X71SXrY38UcOVfJhSEWhXZnQLD8Lj/ALOi+2HsK27XPeGD6x8ePtcXeofzWMuDaK3OcxfpDFY1Y3lAdjAocIXOCnai7izJO4gfcsezYdpo+UBdtpvILi9LFzLs9O5BZ5OSonS43khV9XHiMd+1Slxd2gJNSbxYxP8AhIKzxupplTVxZkITbQSvQs5BcV82HkyT48z2ulaGua7xm7cjw9qvjV5yKngxph5i2/Xaz7RaiUIy5Ram0W+k0tzi6TRo2OJ8qENB9Y4SpY5NPsmPM1HGJ6nSPeB/FxBZ9oC55+Hhlyi1nkuDQx8hs8ssODrcUxioOM0THWezxS3lW+yuNbqLGARw4UwHIMkdEB6KcuI8Fm3h5MhAJly5n2R2vK2m+KbZbT2tNexcj/jMGSPBr7mUWauccyfGkhfp87SRbZonskDHjdpAsE0QDyWxhzSZGHDLNE6GR8Yc6N3NhI3C5luZks8nJl9Lr9qmGq5rf7yN31o+fqIWnj+CvHb0PYU86nyM1J3FqOSf269QAVcJC57y58pBkcSXFooblFr0VsjlluxUJLQqsmhLXK+FsodmRRj+xHZ9J/kuovsXD65N02qZDgdg7hHmAr3LKTNYoj0/52z1KCZ3HK93abUuM7gikd3EKuetR2WaOkN/WWuwwOQ7lymkN3B5Lq8LkFjk5Lgb2K6gFYmaJIXs7WkKpjHYK6OQWPDNDnjsSOsIUmYzosmRvVd+vdQ2u+MrRyONMdaLTbTXv4I3uO4a0n1J2FElpkrxHE9/U1pd6gsqLWmyRtd0IFi/nP5JdWyyfBvOyWbH4NJW970Qp9RPZFvFKKTYeCrSNAwy/wAp7A8+crWtU9KZ0Wm4sdVwxNH3K1aMb+KJlyx1otNtFjtV2Kh1pr5Gxsc95prQST2BNfIGtJ2WLJqhi1gRzydJiNeOkh4Wnib1jdCEWP0k0z/OPqQo/jjwR/3aZ/08f5oS1P6HS+zQlymsY4ttzmtLgB19y4h2PkuJL4ZS8mz4h5rXE0xaCY2gEc7JITDIG7m29ex5LyffZPpG+hGW6ORkIaY3gkm/FKiLSOYNdq1zks8omWr58Xcm9Kx1VZHebVrzX2hOKJdLFALpsPkOS5VmT0YBPspSt1CWMANlltKXkqXRS2O8w3tfG13EBxXQJ32NJ8+oxQOLC5pLRv4w2XAHLl4LEjrPbyTRlEAtHRnr3j96n14vopM7fNmgmDJ2vjcOA2OKt+r3qDIa2FrHOMJDxdiQ7da5QZb3R8Bhg4eXzYBTMyZmTGGSsY1oBB6McN+evMq90kKkzpHPiZjdM/LxbO9dJuAqObrOHjkRiWOeRwsNiNj0lc2dPxJG9G+OYgtDd5Ty50kj0nEY8SRxvBra5U/eKuRaEasGFnZOl4suFDK/o8/jlLDVQcLtjvuB4qt+FGRD8X5mNRgcTGwRvAt3E+iBR6vesnHcMGYOinnjc4EU11ggijYrfmq2e1s2bgh0j3yOnjZ49b1v1DuRDyE3+y3TVHf4mlyPjx3ty4WxcA4mOaeI+m1TfKY82TEmh6Ih5EUjXcQe0dZ325hZIyYuk48j4RML3+UyNv1FNycvHnn6cfqwOGm8digkvKj0xVHtHURYDJLDcpprn4h2ST4MMTAZM+KOztxNq/NZWLjeED4nOc0RvLrJs7e1WW+FEoaeKGEjlyJKb8z9k6IkrW4srnx/GUbQBXEWivasrJ0PTs/LkLtX4eI82tA5DzqR+v5znOLcljATYHAKA7OVqr8Z54kMrM6ONxaGmoxue3zpry0v8haYkv6GaV/rDv4QhR/Gms/6q7/lt/JCfvF/sGlGO28htCRwcDytDYaN8d7g+UFFCx5aDwlhBum8x3Jx6QS8bRR5WRdDla4P0hkz7DxTbaRW7qUXwljvF4R4uxA3SxtmlkIawvJ5Agnz+ZOiic9rnNa1nA2yO4bo27AUFjyT0gIugKGyik4mj50O7q5KycYcJewtPIu8WqPZSU4bnFzOEcVXZ5dySkkOioJ3NPIcr22SueXGy3qvft8ymixSySQTOYKBAoA+MO3fuSmAtYHyhjS5xod4G6rUugpkDXhzmgDf2ppeATz37Ap+EcLnMc9rT4pPDsHVsE6KFzoYnNmc57hVcOw7RaWpBRC2bayDxHkCapKySZxa0jhB5nlup3QRlpYCS4stp37d03GOO7iDmSW7ZtO39R86WpcjSGta6xxuF3foUcjuLVcBnBQY98h/dbXvVibEMbHeMXU/h4+fP3qtj45i1hrZZA7gxn7jqsgK8TWq7FQsskjjTQ4ebrSNiFkvcTIa2U00XROkEM3ScDw0k0Nr59ynbiDjkc6UNIFcXYaUakkFWVw4gFrXtDgDQCbJM8g8LvHHrVwsjhDD0bHN6PZ7gQHjtruv71E3oh0geGWRtR5C727erz2kpL6HRUjyMhpIeQ59bD00pmPANvAHK1YMePOJWwtDGDk7ckC+f/xTW43R22UNDXMsySA200dgL6z2ockxUR/CGdo+9Ch4Yv2P4T+SEviG5oD6Y77P/wBU13kS/Zn2oQmhoficn+j8SpY3kSfVk/CUISfYEzPJk9HtKs6f9Kf9k73oQspDIz9Ij/d96j1P5p3pQhWgYo/qqb7SP8SY/wAofZs/EUIT6EXMT6JJ52LOxvK9DfahCqPBXZO75zD+s38SqY/9cSfYt/GUIVYef+CHP8vJ+ufxBTj6JN9q1CFm/wAQQyX6Pi/XHuTX/Sj9mz2lCFSJY+PlmfVHvTz88/zD2IQolyOJuIQhSUf/2Q=="/>
          <p:cNvSpPr>
            <a:spLocks noChangeAspect="1" noChangeArrowheads="1"/>
          </p:cNvSpPr>
          <p:nvPr/>
        </p:nvSpPr>
        <p:spPr bwMode="auto">
          <a:xfrm>
            <a:off x="63500" y="-487363"/>
            <a:ext cx="102870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AutoShape 9" descr="data:image/jpeg;base64,/9j/4AAQSkZJRgABAQAAAQABAAD/2wBDAAkGBwgHBgkIBwgKCgkLDRYPDQwMDRsUFRAWIB0iIiAdHx8kKDQsJCYxJx8fLT0tMTU3Ojo6Iys/RD84QzQ5Ojf/2wBDAQoKCg0MDRoPDxo3JR8lNzc3Nzc3Nzc3Nzc3Nzc3Nzc3Nzc3Nzc3Nzc3Nzc3Nzc3Nzc3Nzc3Nzc3Nzc3Nzc3Nzf/wAARCAChAKEDASIAAhEBAxEB/8QAGwAAAQUBAQAAAAAAAAAAAAAAAAECAwQFBgf/xABJEAABBAECAgQICgYHCQAAAAABAAIDEQQFIRIxE0FRYQYiMnGBkbHBFBUkMzRyc6Gy0RYjYoKS4Qc1QkNSU1UlVmOTlKLC0vD/xAAaAQADAQEBAQAAAAAAAAAAAAAAAQIDBAUG/8QAKBEAAgIBBAEEAgIDAAAAAAAAAAECEQMSITFBBBMUIlEyYQUzQlKB/9oADAMBAAIRAxEAPwCchJSkSUvas8sZSKT6RSBjKRSekpADaRScBSKQA1CdSKQA1In0kpADaQAnUikANSUn0ikANQnUhOwGEWkIT6SEIAjpCk4UJCJuFACnj4OANABcVIzHDgQ5vDS5vcR7N/RfRUpFJ7xTiByTVupJqzJxp0JSKSpU7FQ2kicdkIsdDUJ1IpFhQ2kUlpFIsKEpFJaRSLChKSUnUikWFDaRSdSEWFDaRSWkJiEpCVCBE+Ow7ivGpXoJgAGPG9KJssbG3VH2qAy/reMbLytLluehq0hkV0765Wo6Syv4pC7tT8ei+yLAC61PTA5nG5kB5oHNPeN9hsmHnsnGdqwcadCnkm2UXSfVqlKyXGhAhKQkF3uqsVAhLSE7EIhKhFhQiEqEWFCISoRYCFInIpOxCUhKhFiJJm7NI5Hkow1SOfx8IGwARS58a2N5vcbXcruHCBF0p7Cqld6tQ5AEHQk12KM/47FYfy3IBBJI4lrbBUcsTm9W61MRlVVqSfG47237VzrIkzZxswuEnmnhSywPL+FoO3XSa6Ph2B3HNdGOcUYzg2MSpN72CXzrezKgVnH03NyYBPFHG6N10Okonfv2+9ViQ0Fx5N3K6zTojBp+PEebY2g+pYZpuNUbYoJ3ZzMuHlQ/O40re8N4vw2q/E0u4bHF2dfqXbhMkiimFTRMkH7bQVmvIl2i3gi+DjaI5hIuh1PT9Ohwp8h4ixmxsLjKSQ1ldZAIsKAaHFJG2THynFrgCC5ocD3iqVryoXT5Ifjyq0YqFpyaJlt8h0Ug6vGLT9496qyYGVF5eNLt2Cx91rVZoPsh4prorISkUaIIPYRSK3Wif0ZtMKQlQnYheEdSUpya4gCysrLoFE94EoHWnGQAWCPSVy2savk4+fJFE2MNbVOIJuxaznJVuXjjvZ6Bp0jXVZWwAxzTdWvJMHwj1QyhrZmNHdG1dVp+q6lIBxZF/uN/JcE9jsjudTLAxhsVyWBmw9BO6jYO4WhjzZMjRxvv0BQak3yHO53SrDO50LIqjZnt5boS1aAF6C4OHkiyGufC5jPKf4jR2k7e9dwdia5dS4+BvHmYkYF8U7OfYPGPsXXNNtBIIJ6j1Lmzu5UdOJVGxUE0LQsnMmOoTuw4j8lYayZOXGf8sf8AkfR1muLyM8cEHKRvCDm6I+P41nZkbnBidcLSNpn/AOM9rR/Z7Tv1AqfRXdAZ9PfQMB4oh/wnWW+o2391cHqX9IWfp2qS4R0eEMgmMTgZiHUDsfJ2FUfSupwdUbm4mDrkUEsETiWSMlG/RuNcW3MB1G+y15EJZ8WdZcnEjpag46Vyjp0l0lSOXvbPc5DD8JHXJjDueT/2rIWr4QH5RCOoMP3n+Sy12YdoHLm3kCElIWtmND1h+FGbk4TIDjv4Wv4gTQJsUty1geGABwYHdktesH8lhN7G0FuYeNqeY+cCSdxB6tvyTdYJdlBz+ZYN1WxPpDPOrOs/SW/UHvXM3udKSoh08fKGrt9MGy4nTvpAXb6XyHmWeUqB0mMPECr6t/dDzqzjeSFV1f8Auz51GD+xBl/BmcSkQhelZx0T6aGv1nEa4HxQ94rlYFb+srqGmmAWTQ5lc9oLXO1KZ1HhZE3f9ol1j7gtLVdQbgxsaCzp5ncETXv4RfWSewD8lx58ii3JnVji6SQ3PypXu+A4kgbkOHFLI0X0MZ6/rHkPSeQpY36UaHp+c7SHSSRTQvbFXRuILjR8rruxue1bGDAyCIhj+ke53HJKecjusn7hXUAAuB8M/BTNy/CNmTpzC5ue5okf1QvDQC477DhF+cUvnPVh5mZxyul0d2mWOK0rcZq2TouqeGj8HK0d73PyBjyZIncHOc3byBtXV216F6C04mVA6GN8MsBYY3MjcCAOVbdyxdW0NsOmZGbgxRSa3Fj03OdE3pHuAonsDiLF9Wy4z+jvQZsvVotVfGWYuOeISEfPOIIAB66uyfN6HKOLPh1qVKG2+9sE5RlVcnqmizvkxDDM7inx3GKQ9biOTvSCD6VetZHF8F1WKW6jyh0L+54stPpHEP4VrFet4Gf1cKb5Rz5o6ZHP68flrR2Rj2lZyu6y69SlH+ENH3X71SXrY38UcOVfJhSEWhXZnQLD8Lj/ALOi+2HsK27XPeGD6x8ePtcXeofzWMuDaK3OcxfpDFY1Y3lAdjAocIXOCnai7izJO4gfcsezYdpo+UBdtpvILi9LFzLs9O5BZ5OSonS43khV9XHiMd+1Slxd2gJNSbxYxP8AhIKzxupplTVxZkITbQSvQs5BcV82HkyT48z2ulaGua7xm7cjw9qvjV5yKngxph5i2/Xaz7RaiUIy5Ram0W+k0tzi6TRo2OJ8qENB9Y4SpY5NPsmPM1HGJ6nSPeB/FxBZ9oC55+Hhlyi1nkuDQx8hs8ssODrcUxioOM0THWezxS3lW+yuNbqLGARw4UwHIMkdEB6KcuI8Fm3h5MhAJly5n2R2vK2m+KbZbT2tNexcj/jMGSPBr7mUWauccyfGkhfp87SRbZonskDHjdpAsE0QDyWxhzSZGHDLNE6GR8Yc6N3NhI3C5luZks8nJl9Lr9qmGq5rf7yN31o+fqIWnj+CvHb0PYU86nyM1J3FqOSf269QAVcJC57y58pBkcSXFooblFr0VsjlluxUJLQqsmhLXK+FsodmRRj+xHZ9J/kuovsXD65N02qZDgdg7hHmAr3LKTNYoj0/52z1KCZ3HK93abUuM7gikd3EKuetR2WaOkN/WWuwwOQ7lymkN3B5Lq8LkFjk5Lgb2K6gFYmaJIXs7WkKpjHYK6OQWPDNDnjsSOsIUmYzosmRvVd+vdQ2u+MrRyONMdaLTbTXv4I3uO4a0n1J2FElpkrxHE9/U1pd6gsqLWmyRtd0IFi/nP5JdWyyfBvOyWbH4NJW970Qp9RPZFvFKKTYeCrSNAwy/wAp7A8+crWtU9KZ0Wm4sdVwxNH3K1aMb+KJlyx1otNtFjtV2Kh1pr5Gxsc95prQST2BNfIGtJ2WLJqhi1gRzydJiNeOkh4Wnib1jdCEWP0k0z/OPqQo/jjwR/3aZ/08f5oS1P6HS+zQlymsY4ttzmtLgB19y4h2PkuJL4ZS8mz4h5rXE0xaCY2gEc7JITDIG7m29ex5LyffZPpG+hGW6ORkIaY3gkm/FKiLSOYNdq1zks8omWr58Xcm9Kx1VZHebVrzX2hOKJdLFALpsPkOS5VmT0YBPspSt1CWMANlltKXkqXRS2O8w3tfG13EBxXQJ32NJ8+oxQOLC5pLRv4w2XAHLl4LEjrPbyTRlEAtHRnr3j96n14vopM7fNmgmDJ2vjcOA2OKt+r3qDIa2FrHOMJDxdiQ7da5QZb3R8Bhg4eXzYBTMyZmTGGSsY1oBB6McN+evMq90kKkzpHPiZjdM/LxbO9dJuAqObrOHjkRiWOeRwsNiNj0lc2dPxJG9G+OYgtDd5Ty50kj0nEY8SRxvBra5U/eKuRaEasGFnZOl4suFDK/o8/jlLDVQcLtjvuB4qt+FGRD8X5mNRgcTGwRvAt3E+iBR6vesnHcMGYOinnjc4EU11ggijYrfmq2e1s2bgh0j3yOnjZ49b1v1DuRDyE3+y3TVHf4mlyPjx3ty4WxcA4mOaeI+m1TfKY82TEmh6Ih5EUjXcQe0dZ325hZIyYuk48j4RML3+UyNv1FNycvHnn6cfqwOGm8digkvKj0xVHtHURYDJLDcpprn4h2ST4MMTAZM+KOztxNq/NZWLjeED4nOc0RvLrJs7e1WW+FEoaeKGEjlyJKb8z9k6IkrW4srnx/GUbQBXEWivasrJ0PTs/LkLtX4eI82tA5DzqR+v5znOLcljATYHAKA7OVqr8Z54kMrM6ONxaGmoxue3zpry0v8haYkv6GaV/rDv4QhR/Gms/6q7/lt/JCfvF/sGlGO28htCRwcDytDYaN8d7g+UFFCx5aDwlhBum8x3Jx6QS8bRR5WRdDla4P0hkz7DxTbaRW7qUXwljvF4R4uxA3SxtmlkIawvJ5Agnz+ZOiic9rnNa1nA2yO4bo27AUFjyT0gIugKGyik4mj50O7q5KycYcJewtPIu8WqPZSU4bnFzOEcVXZ5dySkkOioJ3NPIcr22SueXGy3qvft8ymixSySQTOYKBAoA+MO3fuSmAtYHyhjS5xod4G6rUugpkDXhzmgDf2ppeATz37Ap+EcLnMc9rT4pPDsHVsE6KFzoYnNmc57hVcOw7RaWpBRC2bayDxHkCapKySZxa0jhB5nlup3QRlpYCS4stp37d03GOO7iDmSW7ZtO39R86WpcjSGta6xxuF3foUcjuLVcBnBQY98h/dbXvVibEMbHeMXU/h4+fP3qtj45i1hrZZA7gxn7jqsgK8TWq7FQsskjjTQ4ebrSNiFkvcTIa2U00XROkEM3ScDw0k0Nr59ynbiDjkc6UNIFcXYaUakkFWVw4gFrXtDgDQCbJM8g8LvHHrVwsjhDD0bHN6PZ7gQHjtruv71E3oh0geGWRtR5C727erz2kpL6HRUjyMhpIeQ59bD00pmPANvAHK1YMePOJWwtDGDk7ckC+f/xTW43R22UNDXMsySA200dgL6z2ockxUR/CGdo+9Ch4Yv2P4T+SEviG5oD6Y77P/wBU13kS/Zn2oQmhoficn+j8SpY3kSfVk/CUISfYEzPJk9HtKs6f9Kf9k73oQspDIz9Ij/d96j1P5p3pQhWgYo/qqb7SP8SY/wAofZs/EUIT6EXMT6JJ52LOxvK9DfahCqPBXZO75zD+s38SqY/9cSfYt/GUIVYef+CHP8vJ+ufxBTj6JN9q1CFm/wAQQyX6Pi/XHuTX/Sj9mz2lCFSJY+PlmfVHvTz88/zD2IQolyOJuIQhSUf/2Q=="/>
          <p:cNvSpPr>
            <a:spLocks noChangeAspect="1" noChangeArrowheads="1"/>
          </p:cNvSpPr>
          <p:nvPr/>
        </p:nvSpPr>
        <p:spPr bwMode="auto">
          <a:xfrm>
            <a:off x="63500" y="-487363"/>
            <a:ext cx="102870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1" name="Picture 11" descr="http://t0.gstatic.com/images?q=tbn:ANd9GcQSyOkNKpWwa4fkHnb0nnH_ZlhTQKairLaDtYhcoiR-vkxFK_Jz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888" y="0"/>
            <a:ext cx="26781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7" descr="http://t2.gstatic.com/images?q=tbn:ANd9GcRfGWok7sD0XIUy456BGObLAplnDXiuXx1cAVoKRhnCvp0EAul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56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Nuclear Pros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1. Very Concentrated Energy Source</a:t>
            </a:r>
          </a:p>
          <a:p>
            <a:pPr eaLnBrk="1" hangingPunct="1">
              <a:buNone/>
            </a:pPr>
            <a:r>
              <a:rPr lang="en-US" dirty="0"/>
              <a:t>2. No air pollution</a:t>
            </a:r>
          </a:p>
          <a:p>
            <a:pPr eaLnBrk="1" hangingPunct="1">
              <a:buNone/>
            </a:pPr>
            <a:r>
              <a:rPr lang="en-US" dirty="0"/>
              <a:t>3. Releases less radioactivity than coal fired</a:t>
            </a:r>
          </a:p>
          <a:p>
            <a:pPr eaLnBrk="1" hangingPunct="1">
              <a:buNone/>
            </a:pPr>
            <a:r>
              <a:rPr lang="en-US" dirty="0"/>
              <a:t>    plants</a:t>
            </a:r>
          </a:p>
          <a:p>
            <a:pPr eaLnBrk="1" hangingPunct="1">
              <a:buNone/>
            </a:pPr>
            <a:r>
              <a:rPr lang="en-US" dirty="0"/>
              <a:t>4. Good for countries with limited fossil fuel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Nuclear Cons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1. Building and maintaining a safe reactor is  </a:t>
            </a:r>
          </a:p>
          <a:p>
            <a:pPr eaLnBrk="1" hangingPunct="1">
              <a:buNone/>
            </a:pPr>
            <a:r>
              <a:rPr lang="en-US" dirty="0"/>
              <a:t>    Expensive</a:t>
            </a:r>
          </a:p>
          <a:p>
            <a:pPr eaLnBrk="1" hangingPunct="1">
              <a:buNone/>
            </a:pPr>
            <a:r>
              <a:rPr lang="en-US" dirty="0"/>
              <a:t>2. Radioactive Waste storage</a:t>
            </a:r>
          </a:p>
          <a:p>
            <a:pPr eaLnBrk="1" hangingPunct="1">
              <a:buNone/>
            </a:pPr>
            <a:r>
              <a:rPr lang="en-US" dirty="0"/>
              <a:t>3. Safety concerns from Radiation leaks</a:t>
            </a:r>
          </a:p>
          <a:p>
            <a:pPr eaLnBrk="1" hangingPunct="1">
              <a:buNone/>
            </a:pPr>
            <a:r>
              <a:rPr lang="en-US" dirty="0"/>
              <a:t>4. Mining of uranium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534400" cy="1905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200" dirty="0">
                <a:latin typeface="Arial Black" pitchFamily="34" charset="0"/>
                <a:hlinkClick r:id="rId2"/>
              </a:rPr>
              <a:t>Why are we going to Iceland to study energy?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099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701675" y="3246438"/>
            <a:ext cx="8494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hlinkClick r:id="rId3"/>
              </a:rPr>
              <a:t>http://www3.nationalgeographic.com/places/countries/country_iceland.html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990600" y="457200"/>
            <a:ext cx="701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Renewable Energy:</a:t>
            </a:r>
          </a:p>
          <a:p>
            <a:r>
              <a:rPr lang="en-US" sz="4400" b="1" u="sng"/>
              <a:t>constantly being formed</a:t>
            </a:r>
          </a:p>
        </p:txBody>
      </p:sp>
      <p:pic>
        <p:nvPicPr>
          <p:cNvPr id="32771" name="Picture 2" descr="http://t1.gstatic.com/images?q=tbn:ANd9GcQglY6jd2jaVDbnPZ5JW7WxPCTWlGRleQBsnvXoBe4rRBqTF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800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5724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SOLAR ENERGY</a:t>
            </a:r>
          </a:p>
        </p:txBody>
      </p:sp>
      <p:pic>
        <p:nvPicPr>
          <p:cNvPr id="33795" name="Picture 8" descr="http://t2.gstatic.com/images?q=tbn:ANd9GcQTc1DvXTBBKkLnPwG-npghgtEBqlozUiJr4s1jlacMpRDQCv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49500"/>
            <a:ext cx="60198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http://t2.gstatic.com/images?q=tbn:ANd9GcSplKztzaUBvj5ZYwO8WE3RQtBDEu_AUVvpGpvf_JKX30-iPjpn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s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9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2.gstatic.com/images?q=tbn:ANd9GcRDrVYMA3ilGARiBnY386l3mC6VGduZTOSpZfXnTalo73DMnKNv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696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Solar Pros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/>
              <a:t>Excellent for </a:t>
            </a:r>
            <a:r>
              <a:rPr lang="en-US" b="1" u="sng" dirty="0"/>
              <a:t>heating water</a:t>
            </a:r>
          </a:p>
          <a:p>
            <a:pPr lvl="1" eaLnBrk="1" hangingPunct="1"/>
            <a:r>
              <a:rPr lang="en-US" b="1" u="sng" dirty="0"/>
              <a:t>Less expensive</a:t>
            </a:r>
          </a:p>
          <a:p>
            <a:pPr lvl="1" eaLnBrk="1" hangingPunct="1"/>
            <a:r>
              <a:rPr lang="en-US" dirty="0"/>
              <a:t>Great for </a:t>
            </a:r>
            <a:r>
              <a:rPr lang="en-US" b="1" u="sng" dirty="0"/>
              <a:t>developing countries</a:t>
            </a:r>
          </a:p>
          <a:p>
            <a:pPr lvl="1" eaLnBrk="1" hangingPunct="1"/>
            <a:r>
              <a:rPr lang="en-US" b="1" u="sng" dirty="0"/>
              <a:t>No</a:t>
            </a:r>
            <a:r>
              <a:rPr lang="en-US" b="1" dirty="0"/>
              <a:t> Pollution</a:t>
            </a:r>
          </a:p>
          <a:p>
            <a:pPr lvl="1" eaLnBrk="1" hangingPunct="1"/>
            <a:r>
              <a:rPr lang="en-US" b="1" dirty="0"/>
              <a:t>Available in </a:t>
            </a:r>
            <a:r>
              <a:rPr lang="en-US" b="1" u="sng" dirty="0"/>
              <a:t>most parts </a:t>
            </a:r>
            <a:r>
              <a:rPr lang="en-US" b="1" dirty="0"/>
              <a:t>of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Solar Cons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221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lvl="1" eaLnBrk="1" hangingPunct="1"/>
            <a:r>
              <a:rPr lang="en-US" b="1" u="sng" dirty="0"/>
              <a:t>Winter sunshine </a:t>
            </a:r>
            <a:r>
              <a:rPr lang="en-US" b="1" dirty="0"/>
              <a:t>less common in some areas</a:t>
            </a:r>
          </a:p>
          <a:p>
            <a:pPr lvl="1" eaLnBrk="1" hangingPunct="1"/>
            <a:r>
              <a:rPr lang="en-US" b="1" dirty="0"/>
              <a:t>Inefficient</a:t>
            </a:r>
          </a:p>
          <a:p>
            <a:pPr lvl="1" eaLnBrk="1" hangingPunct="1"/>
            <a:r>
              <a:rPr lang="en-US" b="1" dirty="0"/>
              <a:t>Freezing damages </a:t>
            </a:r>
            <a:r>
              <a:rPr lang="en-US" b="1" u="sng" dirty="0"/>
              <a:t>panels</a:t>
            </a:r>
          </a:p>
          <a:p>
            <a:pPr lvl="1" eaLnBrk="1" hangingPunct="1"/>
            <a:r>
              <a:rPr lang="en-US" b="1" dirty="0"/>
              <a:t>Can’t operate on </a:t>
            </a:r>
            <a:r>
              <a:rPr lang="en-US" b="1" u="sng" dirty="0"/>
              <a:t>rainy days</a:t>
            </a:r>
          </a:p>
          <a:p>
            <a:pPr lvl="1" eaLnBrk="1" hangingPunct="1"/>
            <a:r>
              <a:rPr lang="en-US" b="1" dirty="0"/>
              <a:t>Needs lots of space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br>
              <a:rPr lang="en-US" sz="5400"/>
            </a:br>
            <a:br>
              <a:rPr lang="en-US" sz="5400"/>
            </a:br>
            <a:br>
              <a:rPr lang="en-US" sz="5400"/>
            </a:br>
            <a:r>
              <a:rPr lang="en-US" sz="5400" b="1"/>
              <a:t>HYDROELECTRIC </a:t>
            </a:r>
            <a:br>
              <a:rPr lang="en-US" sz="5400" b="1"/>
            </a:br>
            <a:r>
              <a:rPr lang="en-US" sz="5400" b="1"/>
              <a:t>POWER</a:t>
            </a:r>
          </a:p>
        </p:txBody>
      </p:sp>
      <p:pic>
        <p:nvPicPr>
          <p:cNvPr id="38915" name="Picture 8" descr="http://t2.gstatic.com/images?q=tbn:ANd9GcSHG8LBnYb-b0ybKxhPa_mabvEvtIAw0NW6yOHP-JJtbujkfr70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00400"/>
            <a:ext cx="33956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0" descr="http://t3.gstatic.com/images?q=tbn:ANd9GcTv1APRnxdzS2tZohSHQZnGaNWYQBlErRgdwzUX6f6tRa3JYe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381000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Hydro Pros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Inexpensive </a:t>
            </a:r>
            <a:r>
              <a:rPr lang="en-US" sz="2800" b="1" u="sng" dirty="0"/>
              <a:t>to run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No air pollution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Last longer than </a:t>
            </a:r>
            <a:r>
              <a:rPr lang="en-US" sz="2800" b="1" u="sng" dirty="0"/>
              <a:t>fossil fuels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Dams can be used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/>
              <a:t>Flood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/>
              <a:t>Drinking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dirty="0"/>
              <a:t>Recreation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Hydro Cons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Expensive </a:t>
            </a:r>
            <a:r>
              <a:rPr lang="en-US" b="1" u="sng" dirty="0"/>
              <a:t>to build</a:t>
            </a:r>
          </a:p>
          <a:p>
            <a:pPr eaLnBrk="1" hangingPunct="1"/>
            <a:r>
              <a:rPr lang="en-US" b="1" u="sng" dirty="0"/>
              <a:t>Dams</a:t>
            </a:r>
            <a:r>
              <a:rPr lang="en-US" b="1" dirty="0"/>
              <a:t> block river flow</a:t>
            </a:r>
          </a:p>
          <a:p>
            <a:pPr eaLnBrk="1" hangingPunct="1"/>
            <a:r>
              <a:rPr lang="en-US" b="1" dirty="0"/>
              <a:t>Ecosystem </a:t>
            </a:r>
            <a:r>
              <a:rPr lang="en-US" b="1" u="sng" dirty="0"/>
              <a:t>below dam is </a:t>
            </a:r>
            <a:r>
              <a:rPr lang="en-US" b="1" dirty="0"/>
              <a:t>disrupted</a:t>
            </a:r>
          </a:p>
          <a:p>
            <a:pPr lvl="1" eaLnBrk="1" hangingPunct="1"/>
            <a:r>
              <a:rPr lang="en-US" b="1" dirty="0"/>
              <a:t>Prevents</a:t>
            </a:r>
            <a:r>
              <a:rPr lang="en-US" b="1" u="sng" dirty="0"/>
              <a:t> fish </a:t>
            </a:r>
            <a:r>
              <a:rPr lang="en-US" b="1" dirty="0"/>
              <a:t>from swimming up stream</a:t>
            </a:r>
            <a:endParaRPr lang="en-US" dirty="0"/>
          </a:p>
          <a:p>
            <a:pPr lvl="1" eaLnBrk="1" hangingPunct="1"/>
            <a:r>
              <a:rPr lang="en-US" b="1" dirty="0"/>
              <a:t>If dam breaks</a:t>
            </a:r>
            <a:r>
              <a:rPr lang="en-US" b="1" u="sng" dirty="0"/>
              <a:t>, flooding </a:t>
            </a:r>
            <a:r>
              <a:rPr lang="en-US" b="1" dirty="0"/>
              <a:t>can destroy towns</a:t>
            </a:r>
            <a:endParaRPr lang="en-US" b="1" u="sng" dirty="0"/>
          </a:p>
          <a:p>
            <a:pPr lvl="1" eaLnBrk="1" hangingPunct="1"/>
            <a:r>
              <a:rPr lang="en-US" b="1" dirty="0"/>
              <a:t>Need lots of </a:t>
            </a:r>
            <a:r>
              <a:rPr lang="en-US" b="1" u="sng" dirty="0"/>
              <a:t>space</a:t>
            </a:r>
            <a:endParaRPr lang="en-US" b="1" dirty="0"/>
          </a:p>
          <a:p>
            <a:pPr lvl="1" eaLnBrk="1" hangingPunct="1"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Fish Ladder</a:t>
            </a:r>
          </a:p>
        </p:txBody>
      </p:sp>
      <p:pic>
        <p:nvPicPr>
          <p:cNvPr id="41987" name="Picture 5" descr="fish-ladd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Volcanic Valleys</a:t>
            </a:r>
          </a:p>
        </p:txBody>
      </p:sp>
      <p:pic>
        <p:nvPicPr>
          <p:cNvPr id="5124" name="Picture 5" descr="water from ic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200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336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>
                <a:hlinkClick r:id="rId2"/>
              </a:rPr>
              <a:t>Geothermal Energy</a:t>
            </a:r>
            <a:endParaRPr lang="en-US" sz="540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4600" y="3276600"/>
            <a:ext cx="5105400" cy="2286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/>
              <a:t>Almost all of Iceland's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/>
              <a:t>electricity and heating come from geothermal power plants.</a:t>
            </a:r>
          </a:p>
        </p:txBody>
      </p:sp>
      <p:pic>
        <p:nvPicPr>
          <p:cNvPr id="43012" name="Picture 7" descr="http://t3.gstatic.com/images?q=tbn:ANd9GcTtVsIz-q5RAuPRcxkrHqPoUqxymgnalJjigJG5NQjIZlsyVwnu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http://t2.gstatic.com/images?q=tbn:ANd9GcTaEE2J-qQlmLgGY3IjnpBKjxLqjl1C74cfBe-WXLvOXuaoG2mO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953000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1" descr="http://t1.gstatic.com/images?q=tbn:ANd9GcRFyfdhdoHgHEGktCFwGDxaJ5Y1PkKSwxEvZ8mCsB3K3VpFFU_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76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Geothermal Pros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AutoNum type="arabicPeriod"/>
            </a:pPr>
            <a:r>
              <a:rPr lang="en-US" b="1" u="sng" dirty="0"/>
              <a:t>Less pollution</a:t>
            </a:r>
          </a:p>
          <a:p>
            <a:pPr marL="514350" indent="-514350" eaLnBrk="1" hangingPunct="1">
              <a:buNone/>
            </a:pPr>
            <a:endParaRPr lang="en-US" b="1" u="sng" dirty="0"/>
          </a:p>
          <a:p>
            <a:pPr eaLnBrk="1" hangingPunct="1">
              <a:buNone/>
            </a:pPr>
            <a:r>
              <a:rPr lang="en-US" b="1" dirty="0"/>
              <a:t>2</a:t>
            </a:r>
            <a:r>
              <a:rPr lang="en-US" dirty="0"/>
              <a:t>. </a:t>
            </a:r>
            <a:r>
              <a:rPr lang="en-US" b="1" u="sng" dirty="0"/>
              <a:t>Less expensive to maintain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Geothermal Cons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1.</a:t>
            </a:r>
            <a:r>
              <a:rPr lang="en-US" b="1" u="sng" dirty="0"/>
              <a:t> Not everywhere</a:t>
            </a:r>
          </a:p>
          <a:p>
            <a:pPr eaLnBrk="1" hangingPunct="1">
              <a:buNone/>
            </a:pPr>
            <a:endParaRPr lang="en-US" b="1" u="sng" dirty="0"/>
          </a:p>
          <a:p>
            <a:pPr eaLnBrk="1" hangingPunct="1">
              <a:buNone/>
            </a:pPr>
            <a:r>
              <a:rPr lang="en-US" dirty="0"/>
              <a:t>2. </a:t>
            </a:r>
            <a:r>
              <a:rPr lang="en-US" b="1" u="sng" dirty="0"/>
              <a:t>Expensive to build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/>
              <a:t>Wind Energy</a:t>
            </a:r>
            <a:r>
              <a:rPr lang="en-US" sz="4000"/>
              <a:t>…Fastest Growing Energy Source for Electricity in the World!</a:t>
            </a:r>
          </a:p>
        </p:txBody>
      </p:sp>
      <p:pic>
        <p:nvPicPr>
          <p:cNvPr id="46083" name="Picture 13" descr="ANd9GcQzjv4zfhZkYVlhzEMuYhFy8geedQBxULyht3dRg0ZnxbK95SSP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152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Wind Farms</a:t>
            </a:r>
          </a:p>
        </p:txBody>
      </p:sp>
      <p:pic>
        <p:nvPicPr>
          <p:cNvPr id="47107" name="Picture 5" descr="middelgrun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102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/>
              <a:t>Wind Pros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1. </a:t>
            </a:r>
            <a:r>
              <a:rPr lang="en-US" b="1" u="sng" dirty="0"/>
              <a:t>Abundant</a:t>
            </a:r>
          </a:p>
          <a:p>
            <a:pPr eaLnBrk="1" hangingPunct="1">
              <a:buFontTx/>
              <a:buNone/>
            </a:pPr>
            <a:r>
              <a:rPr lang="en-US" dirty="0"/>
              <a:t>	2. </a:t>
            </a:r>
            <a:r>
              <a:rPr lang="en-US" b="1" u="sng" dirty="0"/>
              <a:t>Cost effective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/>
              <a:t>Wind Cons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1. </a:t>
            </a:r>
            <a:r>
              <a:rPr lang="en-US" b="1" u="sng" dirty="0"/>
              <a:t>Transporting electricity </a:t>
            </a:r>
            <a:r>
              <a:rPr lang="en-US" dirty="0"/>
              <a:t>from rural</a:t>
            </a:r>
          </a:p>
          <a:p>
            <a:pPr eaLnBrk="1" hangingPunct="1">
              <a:buFontTx/>
              <a:buNone/>
            </a:pPr>
            <a:r>
              <a:rPr lang="en-US" dirty="0"/>
              <a:t>       areas where it is generated to urban</a:t>
            </a:r>
          </a:p>
          <a:p>
            <a:pPr eaLnBrk="1" hangingPunct="1">
              <a:buFontTx/>
              <a:buNone/>
            </a:pPr>
            <a:r>
              <a:rPr lang="en-US" dirty="0"/>
              <a:t>       centers where it is needed </a:t>
            </a:r>
            <a:r>
              <a:rPr lang="en-US" b="1" u="sng" dirty="0"/>
              <a:t>is difficult</a:t>
            </a:r>
          </a:p>
          <a:p>
            <a:pPr eaLnBrk="1" hangingPunct="1">
              <a:buFontTx/>
              <a:buNone/>
            </a:pPr>
            <a:endParaRPr lang="en-US" b="1" u="sng" dirty="0"/>
          </a:p>
          <a:p>
            <a:pPr lvl="1" eaLnBrk="1" hangingPunct="1">
              <a:buNone/>
            </a:pPr>
            <a:r>
              <a:rPr lang="en-US" dirty="0"/>
              <a:t>2. </a:t>
            </a:r>
            <a:r>
              <a:rPr lang="en-US" b="1" u="sng" dirty="0"/>
              <a:t>Ecosystem disruptions for birds</a:t>
            </a:r>
          </a:p>
          <a:p>
            <a:pPr lvl="1" eaLnBrk="1" hangingPunct="1">
              <a:buNone/>
            </a:pPr>
            <a:endParaRPr lang="en-US" b="1" u="sng" dirty="0"/>
          </a:p>
          <a:p>
            <a:pPr lvl="1" eaLnBrk="1" hangingPunct="1">
              <a:buNone/>
            </a:pPr>
            <a:r>
              <a:rPr lang="en-US" dirty="0"/>
              <a:t>3. </a:t>
            </a:r>
            <a:r>
              <a:rPr lang="en-US" b="1" u="sng" dirty="0"/>
              <a:t>Noisy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b="1"/>
              <a:t>Biomass is…natural resources!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Biomass is any </a:t>
            </a:r>
            <a:r>
              <a:rPr lang="en-US" b="1" u="sng" dirty="0"/>
              <a:t>non-fossil type of natural</a:t>
            </a:r>
          </a:p>
          <a:p>
            <a:pPr eaLnBrk="1" hangingPunct="1">
              <a:buNone/>
            </a:pPr>
            <a:r>
              <a:rPr lang="en-US" dirty="0"/>
              <a:t>   </a:t>
            </a:r>
            <a:r>
              <a:rPr lang="en-US" b="1" u="sng" dirty="0"/>
              <a:t>resource that can be burned </a:t>
            </a:r>
            <a:r>
              <a:rPr lang="en-US" dirty="0"/>
              <a:t>for energy.</a:t>
            </a:r>
          </a:p>
          <a:p>
            <a:pPr eaLnBrk="1" hangingPunct="1">
              <a:buNone/>
            </a:pPr>
            <a:r>
              <a:rPr lang="en-US" dirty="0"/>
              <a:t>Examples:</a:t>
            </a:r>
          </a:p>
          <a:p>
            <a:pPr eaLnBrk="1" hangingPunct="1">
              <a:buNone/>
            </a:pPr>
            <a:r>
              <a:rPr lang="en-US" dirty="0"/>
              <a:t>  1. </a:t>
            </a:r>
            <a:r>
              <a:rPr lang="en-US" b="1" u="sng" dirty="0"/>
              <a:t>trees</a:t>
            </a:r>
            <a:r>
              <a:rPr lang="en-US" dirty="0"/>
              <a:t>, </a:t>
            </a:r>
          </a:p>
          <a:p>
            <a:pPr eaLnBrk="1" hangingPunct="1">
              <a:buNone/>
            </a:pPr>
            <a:r>
              <a:rPr lang="en-US" dirty="0"/>
              <a:t>  2. </a:t>
            </a:r>
            <a:r>
              <a:rPr lang="en-US" b="1" u="sng" dirty="0"/>
              <a:t>crops</a:t>
            </a:r>
            <a:endParaRPr lang="en-US" dirty="0"/>
          </a:p>
          <a:p>
            <a:pPr eaLnBrk="1" hangingPunct="1">
              <a:buNone/>
            </a:pPr>
            <a:r>
              <a:rPr lang="en-US" dirty="0"/>
              <a:t>  3. </a:t>
            </a:r>
            <a:r>
              <a:rPr lang="en-US" b="1" u="sng" dirty="0"/>
              <a:t>municipal solid</a:t>
            </a:r>
            <a:r>
              <a:rPr lang="en-US" u="sng" dirty="0"/>
              <a:t> </a:t>
            </a:r>
            <a:r>
              <a:rPr lang="en-US" b="1" u="sng" dirty="0"/>
              <a:t>waste (trash)</a:t>
            </a:r>
            <a:endParaRPr lang="en-US" dirty="0"/>
          </a:p>
          <a:p>
            <a:pPr eaLnBrk="1" hangingPunct="1">
              <a:buNone/>
            </a:pPr>
            <a:r>
              <a:rPr lang="en-US" dirty="0"/>
              <a:t>  4. </a:t>
            </a:r>
            <a:r>
              <a:rPr lang="en-US" b="1" u="sng" dirty="0"/>
              <a:t>animal wastes</a:t>
            </a:r>
            <a:r>
              <a:rPr lang="en-US" dirty="0"/>
              <a:t>,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Sources of biomass energy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/>
              <a:t>wood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woodchips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paper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trash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corn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sugar cane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canola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sunflower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soybeans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grains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animal waste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sewage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food scraps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hemp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straw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vegetable oil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algae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/>
              <a:t>Biomass Pros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Char char="-"/>
            </a:pPr>
            <a:r>
              <a:rPr lang="en-US" b="1" dirty="0"/>
              <a:t>Available to </a:t>
            </a:r>
            <a:r>
              <a:rPr lang="en-US" b="1" u="sng" dirty="0"/>
              <a:t>developing </a:t>
            </a:r>
            <a:r>
              <a:rPr lang="en-US" b="1" dirty="0"/>
              <a:t>countries</a:t>
            </a:r>
          </a:p>
          <a:p>
            <a:pPr lvl="1" eaLnBrk="1" hangingPunct="1">
              <a:buFontTx/>
              <a:buChar char="-"/>
            </a:pPr>
            <a:r>
              <a:rPr lang="en-US" b="1" dirty="0"/>
              <a:t>Waste from </a:t>
            </a:r>
            <a:r>
              <a:rPr lang="en-US" b="1" u="sng" dirty="0"/>
              <a:t>cows </a:t>
            </a:r>
            <a:r>
              <a:rPr lang="en-US" b="1" dirty="0"/>
              <a:t>can be burned</a:t>
            </a:r>
          </a:p>
          <a:p>
            <a:pPr lvl="1" eaLnBrk="1" hangingPunct="1">
              <a:buFontTx/>
              <a:buChar char="-"/>
            </a:pPr>
            <a:r>
              <a:rPr lang="en-US" b="1" dirty="0"/>
              <a:t>Can be used to make </a:t>
            </a:r>
            <a:r>
              <a:rPr lang="en-US" b="1" u="sng" dirty="0"/>
              <a:t>ethanol </a:t>
            </a:r>
            <a:r>
              <a:rPr lang="en-US" b="1" dirty="0"/>
              <a:t>for cars</a:t>
            </a:r>
          </a:p>
          <a:p>
            <a:pPr lvl="1" eaLnBrk="1" hangingPunct="1">
              <a:buFontTx/>
              <a:buChar char="-"/>
            </a:pPr>
            <a:r>
              <a:rPr lang="en-US" b="1" dirty="0"/>
              <a:t>Less air pollution than </a:t>
            </a:r>
            <a:r>
              <a:rPr lang="en-US" b="1" u="sng" dirty="0"/>
              <a:t>fossil fuels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Volcanic Rock Roads</a:t>
            </a:r>
          </a:p>
        </p:txBody>
      </p:sp>
      <p:pic>
        <p:nvPicPr>
          <p:cNvPr id="6148" name="Picture 5" descr="iceland_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3214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/>
              <a:t>Biomass Cons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b="1" dirty="0"/>
              <a:t>Increases </a:t>
            </a:r>
            <a:r>
              <a:rPr lang="en-US" b="1" u="sng" dirty="0"/>
              <a:t>Acid</a:t>
            </a:r>
            <a:r>
              <a:rPr lang="en-US" b="1" dirty="0"/>
              <a:t> Rain</a:t>
            </a:r>
          </a:p>
          <a:p>
            <a:pPr lvl="1" eaLnBrk="1" hangingPunct="1"/>
            <a:r>
              <a:rPr lang="en-US" b="1" dirty="0"/>
              <a:t>More </a:t>
            </a:r>
            <a:r>
              <a:rPr lang="en-US" b="1" u="sng" dirty="0"/>
              <a:t>Carbon Dioxide</a:t>
            </a:r>
          </a:p>
          <a:p>
            <a:pPr lvl="1" eaLnBrk="1" hangingPunct="1"/>
            <a:r>
              <a:rPr lang="en-US" b="1" dirty="0"/>
              <a:t>Deforestation = </a:t>
            </a:r>
            <a:r>
              <a:rPr lang="en-US" b="1" u="sng" dirty="0"/>
              <a:t>Habitat Loss</a:t>
            </a:r>
          </a:p>
          <a:p>
            <a:pPr lvl="1" eaLnBrk="1" hangingPunct="1"/>
            <a:r>
              <a:rPr lang="en-US" b="1" dirty="0"/>
              <a:t>Growing corn for </a:t>
            </a:r>
            <a:r>
              <a:rPr lang="en-US" b="1" u="sng" dirty="0"/>
              <a:t>fuel</a:t>
            </a:r>
            <a:r>
              <a:rPr lang="en-US" b="1" dirty="0"/>
              <a:t> instead of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Geothermal Geysers</a:t>
            </a:r>
          </a:p>
        </p:txBody>
      </p:sp>
      <p:pic>
        <p:nvPicPr>
          <p:cNvPr id="7172" name="Picture 5" descr="iceland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634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Active Volcanoes</a:t>
            </a:r>
          </a:p>
        </p:txBody>
      </p:sp>
      <p:pic>
        <p:nvPicPr>
          <p:cNvPr id="9220" name="Picture 6" descr="krafla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79248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Northern Lights</a:t>
            </a:r>
          </a:p>
        </p:txBody>
      </p:sp>
      <p:pic>
        <p:nvPicPr>
          <p:cNvPr id="10244" name="Picture 5" descr="Volcano%20and%20Aurora%20in%20Ic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84542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Thermal Springs</a:t>
            </a:r>
          </a:p>
        </p:txBody>
      </p:sp>
      <p:pic>
        <p:nvPicPr>
          <p:cNvPr id="11268" name="Picture 5" descr="blue%20lagoon%20ic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38822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26390C5B31F46B9CE157397602ADB" ma:contentTypeVersion="0" ma:contentTypeDescription="Create a new document." ma:contentTypeScope="" ma:versionID="c08e47cfa0c8837aca3fc969f249d9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438a5ccf5b1e5715bc7495b8637699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BA34CD-C746-4146-B44A-4A9AE84AF5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8F1F20-B5B9-443A-9124-14E3F9BB9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918243-AFA7-4190-86CF-DB99821F59C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658</Words>
  <Application>Microsoft Office PowerPoint</Application>
  <PresentationFormat>On-screen Show (4:3)</PresentationFormat>
  <Paragraphs>169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Arial Black</vt:lpstr>
      <vt:lpstr>Default Design</vt:lpstr>
      <vt:lpstr>  Energy Resources  </vt:lpstr>
      <vt:lpstr>Let’s take a trip to Iceland…</vt:lpstr>
      <vt:lpstr>Why are we going to Iceland to study energy?</vt:lpstr>
      <vt:lpstr>Volcanic Valleys</vt:lpstr>
      <vt:lpstr>Volcanic Rock Roads</vt:lpstr>
      <vt:lpstr>Geothermal Geysers</vt:lpstr>
      <vt:lpstr>Active Volcanoes</vt:lpstr>
      <vt:lpstr>Northern Lights</vt:lpstr>
      <vt:lpstr>Thermal Springs</vt:lpstr>
      <vt:lpstr>Energy is the ability to do work.  Natural Resources are used to create energy for many human needs and wants  </vt:lpstr>
      <vt:lpstr>2 Types of Energy</vt:lpstr>
      <vt:lpstr>Nonrenewable Energy</vt:lpstr>
      <vt:lpstr> Problems with Fossil Fuels</vt:lpstr>
      <vt:lpstr>Fossil Fuels are used for: </vt:lpstr>
      <vt:lpstr>COAL</vt:lpstr>
      <vt:lpstr> How Coal Forms… from ancient remains of plants millions of years ago </vt:lpstr>
      <vt:lpstr>Coal Pros</vt:lpstr>
      <vt:lpstr>Coal Cons</vt:lpstr>
      <vt:lpstr>Coal Mining occurs mostly in these areas of the United States</vt:lpstr>
      <vt:lpstr>Oil and Petroleum… forms from ancient remains of plants and animals millions of years ago </vt:lpstr>
      <vt:lpstr>PETROLEUM / OIL</vt:lpstr>
      <vt:lpstr>Natural gas…always found with oil</vt:lpstr>
      <vt:lpstr>Refinery…changes oil into… gas, plastics, clothing, etc.</vt:lpstr>
      <vt:lpstr>Air Pollution from burning fossil fuels</vt:lpstr>
      <vt:lpstr>PowerPoint Presentation</vt:lpstr>
      <vt:lpstr>The effects of Acid Rain from burning fossil fuels</vt:lpstr>
      <vt:lpstr>NUCLEAR POWER:  Nuclear fission to create a very concentrated energy source with little air pollution </vt:lpstr>
      <vt:lpstr>Nuclear Pros</vt:lpstr>
      <vt:lpstr>Nuclear Cons</vt:lpstr>
      <vt:lpstr>PowerPoint Presentation</vt:lpstr>
      <vt:lpstr>PowerPoint Presentation</vt:lpstr>
      <vt:lpstr>PowerPoint Presentation</vt:lpstr>
      <vt:lpstr>PowerPoint Presentation</vt:lpstr>
      <vt:lpstr>Solar Pros</vt:lpstr>
      <vt:lpstr>Solar Cons</vt:lpstr>
      <vt:lpstr>   HYDROELECTRIC  POWER</vt:lpstr>
      <vt:lpstr>Hydro Pros</vt:lpstr>
      <vt:lpstr>Hydro Cons</vt:lpstr>
      <vt:lpstr>Fish Ladder</vt:lpstr>
      <vt:lpstr>Geothermal Energy</vt:lpstr>
      <vt:lpstr>Geothermal Pros</vt:lpstr>
      <vt:lpstr>Geothermal Cons</vt:lpstr>
      <vt:lpstr>Wind Energy…Fastest Growing Energy Source for Electricity in the World!</vt:lpstr>
      <vt:lpstr>Wind Farms</vt:lpstr>
      <vt:lpstr>Wind Pros</vt:lpstr>
      <vt:lpstr>Wind Cons</vt:lpstr>
      <vt:lpstr>Biomass is…natural resources!</vt:lpstr>
      <vt:lpstr>Sources of biomass energy</vt:lpstr>
      <vt:lpstr>Biomass Pros</vt:lpstr>
      <vt:lpstr>Biomass Cons</vt:lpstr>
    </vt:vector>
  </TitlesOfParts>
  <Company>CCPS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Destination: Iceland</dc:title>
  <dc:creator>NHS-Teacher</dc:creator>
  <cp:lastModifiedBy>Howell, Jennifer</cp:lastModifiedBy>
  <cp:revision>75</cp:revision>
  <dcterms:created xsi:type="dcterms:W3CDTF">2007-10-16T15:36:16Z</dcterms:created>
  <dcterms:modified xsi:type="dcterms:W3CDTF">2017-04-25T19:11:18Z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0x010100EE026390C5B31F46B9CE157397602ADB</vt:lpwstr>
  </property>
  <property fmtid="{D5CDD505-2E9C-101B-9397-08002B2CF9AE}" pid="3" name="IsMyDocuments">
    <vt:bool>true</vt:bool>
  </property>
</Properties>
</file>