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81" r:id="rId5"/>
    <p:sldId id="282" r:id="rId6"/>
    <p:sldId id="256" r:id="rId7"/>
    <p:sldId id="274" r:id="rId8"/>
    <p:sldId id="275" r:id="rId9"/>
    <p:sldId id="257" r:id="rId10"/>
    <p:sldId id="278" r:id="rId11"/>
    <p:sldId id="271" r:id="rId12"/>
    <p:sldId id="258" r:id="rId13"/>
    <p:sldId id="277" r:id="rId14"/>
    <p:sldId id="267" r:id="rId15"/>
    <p:sldId id="268" r:id="rId16"/>
    <p:sldId id="272" r:id="rId17"/>
    <p:sldId id="260" r:id="rId18"/>
    <p:sldId id="264" r:id="rId19"/>
    <p:sldId id="265" r:id="rId20"/>
    <p:sldId id="287" r:id="rId21"/>
    <p:sldId id="270" r:id="rId22"/>
    <p:sldId id="283" r:id="rId23"/>
    <p:sldId id="284" r:id="rId24"/>
    <p:sldId id="279" r:id="rId25"/>
    <p:sldId id="262" r:id="rId26"/>
    <p:sldId id="263" r:id="rId27"/>
    <p:sldId id="261" r:id="rId28"/>
    <p:sldId id="293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00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79"/>
    <p:restoredTop sz="94709"/>
  </p:normalViewPr>
  <p:slideViewPr>
    <p:cSldViewPr>
      <p:cViewPr varScale="1">
        <p:scale>
          <a:sx n="81" d="100"/>
          <a:sy n="81" d="100"/>
        </p:scale>
        <p:origin x="184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8930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30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381882-8975-4110-A782-DAED96E4EC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59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483CB-8296-42D4-952D-6080622987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7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127CA-BE26-47A1-906A-32F2D792A3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12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D4617-B1FB-407E-8EB4-B7D14BA0E1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45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2A95C-249D-4D10-92BC-8AB1816387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1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6FA33-87EA-4575-A20D-E1D7C12C5E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3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52D7F-B421-4854-8A68-5AE79AF626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4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83424-3B6F-406F-9C8D-5DB679160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3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8EFE1-A572-4E85-82FA-0B97C3D7E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24C4F-4843-4B38-9817-4965D6F69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2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BE3FF-9F74-44C4-A8E1-C28C85AD7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1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E50A3-22DA-4C4E-8E54-FC76AE8D99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1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7715D-3C39-4D4D-AA27-1C1038D56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4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F2F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8806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6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6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7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7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7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7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7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7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7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7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7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7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8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8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8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8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8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8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8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8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8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8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9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9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9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9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9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9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9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9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9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8809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0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0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0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0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0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0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0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0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0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0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1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1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1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1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1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1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1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1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1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1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2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2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2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2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2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2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2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2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2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2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3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3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3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3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3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3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3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3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3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3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4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4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4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4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4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4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4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4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4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4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5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5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5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5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5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5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5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5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5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5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6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6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6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6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6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6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6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6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6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6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7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7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7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7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7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7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7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7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7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7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8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8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8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8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8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8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8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8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8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8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9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9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9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9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9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9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9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9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9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19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0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0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0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0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0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0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0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0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0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0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1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1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1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1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1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1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1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1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1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1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2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2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2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2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2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2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2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2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2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2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3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3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3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3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3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3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3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3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3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3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4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4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4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4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4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4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4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4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4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4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5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5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5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5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5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5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5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5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5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5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6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6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6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6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6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6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6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6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6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6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7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7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7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7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7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7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7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7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7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7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8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828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8828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B605B64-42EB-4564-A93A-E53427676F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828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28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28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28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en.wikipedia.org/wiki/Climate" TargetMode="Externa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rban_heat_island" TargetMode="External"/><Relationship Id="rId4" Type="http://schemas.openxmlformats.org/officeDocument/2006/relationships/hyperlink" Target="http://upload.wikimedia.org/wikipedia/commons/f/f3/Micro-climate_on_rock_at_Sunrise-on-_Sea.jpg" TargetMode="External"/><Relationship Id="rId5" Type="http://schemas.openxmlformats.org/officeDocument/2006/relationships/image" Target="../media/image12.jpe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Reradiat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Relationship Id="rId3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Comic Sans MS" pitchFamily="66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400" dirty="0">
                <a:latin typeface="Comic Sans MS" pitchFamily="66" charset="0"/>
              </a:rPr>
              <a:t>Climate and Climate Change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Comic Sans MS" pitchFamily="66" charset="0"/>
              </a:rPr>
              <a:t>Microclimate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83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Comic Sans MS" pitchFamily="66" charset="0"/>
              </a:rPr>
              <a:t>A local atmospheric zone where the </a:t>
            </a:r>
            <a:r>
              <a:rPr lang="en-US" sz="2400" dirty="0">
                <a:latin typeface="Comic Sans MS" pitchFamily="66" charset="0"/>
                <a:hlinkClick r:id="rId2" tooltip="Climate"/>
              </a:rPr>
              <a:t>climate</a:t>
            </a:r>
            <a:r>
              <a:rPr lang="en-US" sz="2400" dirty="0">
                <a:latin typeface="Comic Sans MS" pitchFamily="66" charset="0"/>
              </a:rPr>
              <a:t> differs from the surrounding area is known as a </a:t>
            </a:r>
            <a:r>
              <a:rPr lang="en-US" sz="2400" i="1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microclimate</a:t>
            </a:r>
            <a:r>
              <a:rPr lang="en-US" sz="2400" dirty="0">
                <a:latin typeface="Comic Sans MS" pitchFamily="66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>
              <a:latin typeface="Comic Sans MS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/>
          </a:p>
        </p:txBody>
      </p:sp>
      <p:pic>
        <p:nvPicPr>
          <p:cNvPr id="98309" name="Picture 5" descr="bird_of_paradi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667000"/>
            <a:ext cx="5029200" cy="347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5715000" y="2971800"/>
            <a:ext cx="3200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latin typeface="Comic Sans MS" panose="030F0702030302020204" pitchFamily="66" charset="0"/>
              </a:rPr>
              <a:t>A microclimate exists inside the bird of paradise flower.  The </a:t>
            </a:r>
            <a:r>
              <a:rPr lang="en-US" altLang="en-US" sz="2400" u="sng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</a:rPr>
              <a:t>temperature</a:t>
            </a:r>
            <a:r>
              <a:rPr lang="en-US" altLang="en-US" sz="2400" dirty="0">
                <a:latin typeface="Comic Sans MS" panose="030F0702030302020204" pitchFamily="66" charset="0"/>
              </a:rPr>
              <a:t> is very different on the inside compared to the outside of the flower.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Comic Sans MS" pitchFamily="66" charset="0"/>
              </a:rPr>
              <a:t>Microclimates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The term may refer to areas as small as a few square feet or as large as many square miles.</a:t>
            </a:r>
          </a:p>
          <a:p>
            <a:pPr lvl="1" eaLnBrk="1" hangingPunct="1">
              <a:defRPr/>
            </a:pPr>
            <a:r>
              <a:rPr lang="en-US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gardens</a:t>
            </a:r>
          </a:p>
          <a:p>
            <a:pPr lvl="1" eaLnBrk="1" hangingPunct="1">
              <a:defRPr/>
            </a:pPr>
            <a:r>
              <a:rPr lang="en-US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valleys</a:t>
            </a:r>
          </a:p>
        </p:txBody>
      </p:sp>
      <p:pic>
        <p:nvPicPr>
          <p:cNvPr id="48137" name="Picture 9" descr="logan_valley_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54102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alas372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4975"/>
            <a:ext cx="37338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4343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Comic Sans MS" pitchFamily="66" charset="0"/>
              </a:rPr>
              <a:t>Bodies of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water</a:t>
            </a:r>
            <a:r>
              <a:rPr lang="en-US" sz="2800" dirty="0">
                <a:latin typeface="Comic Sans MS" pitchFamily="66" charset="0"/>
              </a:rPr>
              <a:t> may </a:t>
            </a:r>
            <a:r>
              <a:rPr lang="en-US" sz="28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cool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the local atmosphere and create a microclimate.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Comic Sans MS" pitchFamily="66" charset="0"/>
              </a:rPr>
              <a:t>Heavily urban areas where brick, concrete, and asphalt absorb the sun's energy, heat up, and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  <a:hlinkClick r:id="rId2" tooltip="Reradiate"/>
              </a:rPr>
              <a:t>reradiate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that heat to the ambient air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mic Sans MS" pitchFamily="66" charset="0"/>
              </a:rPr>
              <a:t>The resulting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  <a:hlinkClick r:id="rId3" tooltip="Urban heat island"/>
              </a:rPr>
              <a:t>urban heat</a:t>
            </a:r>
            <a:r>
              <a:rPr lang="en-US" sz="2400" dirty="0">
                <a:latin typeface="Comic Sans MS" pitchFamily="66" charset="0"/>
                <a:hlinkClick r:id="rId3" tooltip="Urban heat island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  <a:hlinkClick r:id="rId3" tooltip="Urban heat island"/>
              </a:rPr>
              <a:t>island</a:t>
            </a:r>
            <a:r>
              <a:rPr lang="en-US" sz="2400" dirty="0">
                <a:latin typeface="Comic Sans MS" pitchFamily="66" charset="0"/>
              </a:rPr>
              <a:t> is a kind of microclimate.</a:t>
            </a:r>
            <a:r>
              <a:rPr lang="en-US" sz="2400" dirty="0"/>
              <a:t> </a:t>
            </a:r>
          </a:p>
        </p:txBody>
      </p:sp>
      <p:pic>
        <p:nvPicPr>
          <p:cNvPr id="49157" name="Picture 5" descr="Image:Micro-climate on rock at Sunrise-on- Se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51125"/>
            <a:ext cx="41148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486400" y="22098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Microclimate on a rock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latin typeface="Comic Sans MS" pitchFamily="66" charset="0"/>
              </a:rPr>
              <a:t>More Examples of Microclimates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latin typeface="Comic Sans MS" pitchFamily="66" charset="0"/>
              </a:rPr>
              <a:t>Factors that affect </a:t>
            </a:r>
            <a:br>
              <a:rPr lang="en-US" sz="4000">
                <a:latin typeface="Comic Sans MS" pitchFamily="66" charset="0"/>
              </a:rPr>
            </a:br>
            <a:r>
              <a:rPr lang="en-US" sz="4000">
                <a:latin typeface="Comic Sans MS" pitchFamily="66" charset="0"/>
              </a:rPr>
              <a:t>Climate and Weather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229600" cy="4533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Comic Sans MS" pitchFamily="66" charset="0"/>
              </a:rPr>
              <a:t>Land masses and oceans (nearness to oceans)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Comic Sans MS" pitchFamily="66" charset="0"/>
              </a:rPr>
              <a:t>Number of days and hours of sunlight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Comic Sans MS" pitchFamily="66" charset="0"/>
              </a:rPr>
              <a:t>Air circulation patterns (direction of winds)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Comic Sans MS" pitchFamily="66" charset="0"/>
              </a:rPr>
              <a:t>Differential heating and cooling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Comic Sans MS" pitchFamily="66" charset="0"/>
              </a:rPr>
              <a:t>Oceanic circulation patterns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/>
          </a:p>
          <a:p>
            <a:pPr eaLnBrk="1" hangingPunct="1">
              <a:lnSpc>
                <a:spcPct val="90000"/>
              </a:lnSpc>
              <a:defRPr/>
            </a:pPr>
            <a:endParaRPr lang="en-US" sz="2800"/>
          </a:p>
          <a:p>
            <a:pPr eaLnBrk="1" hangingPunct="1">
              <a:lnSpc>
                <a:spcPct val="90000"/>
              </a:lnSpc>
              <a:defRPr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Comic Sans MS" pitchFamily="66" charset="0"/>
              </a:rPr>
              <a:t>Air Circulation Patterns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533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Cold</a:t>
            </a:r>
            <a:r>
              <a:rPr lang="en-US" sz="2800" dirty="0">
                <a:latin typeface="Comic Sans MS" pitchFamily="66" charset="0"/>
              </a:rPr>
              <a:t> air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sinks</a:t>
            </a:r>
            <a:r>
              <a:rPr lang="en-US" sz="2800" dirty="0">
                <a:latin typeface="Comic Sans MS" pitchFamily="66" charset="0"/>
              </a:rPr>
              <a:t> because it is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more dense</a:t>
            </a:r>
            <a:r>
              <a:rPr lang="en-US" sz="2800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than warm air.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Comic Sans MS" pitchFamily="66" charset="0"/>
              </a:rPr>
              <a:t>	- cold air sinks and then warms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Comic Sans MS" pitchFamily="66" charset="0"/>
              </a:rPr>
              <a:t>	- </a:t>
            </a:r>
            <a:r>
              <a:rPr lang="en-US" sz="24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warm</a:t>
            </a:r>
            <a:r>
              <a:rPr lang="en-US" sz="2400" dirty="0">
                <a:latin typeface="Comic Sans MS" pitchFamily="66" charset="0"/>
              </a:rPr>
              <a:t> air </a:t>
            </a:r>
            <a:r>
              <a:rPr lang="en-US" sz="24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rises</a:t>
            </a:r>
            <a:r>
              <a:rPr lang="en-US" sz="2400" dirty="0">
                <a:latin typeface="Comic Sans MS" pitchFamily="66" charset="0"/>
              </a:rPr>
              <a:t>, expands and then cools.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Comic Sans MS" pitchFamily="66" charset="0"/>
              </a:rPr>
              <a:t>When warm air cools, water vapor may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condense</a:t>
            </a:r>
            <a:r>
              <a:rPr lang="en-US" sz="2800" dirty="0">
                <a:latin typeface="Comic Sans MS" pitchFamily="66" charset="0"/>
              </a:rPr>
              <a:t> to form rain, snow, or fog.</a:t>
            </a:r>
          </a:p>
        </p:txBody>
      </p:sp>
      <p:pic>
        <p:nvPicPr>
          <p:cNvPr id="37893" name="Picture 5" descr="Picture shows air circulation patterns in and around two fluffy white clouds. Arrows show cool, dry air circulating from the top toward the bottom,; surface winds circulating from the middle toward the base;  and warm, moist air circul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41910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Oceanic Circulation Patterns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620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El Nino</a:t>
            </a:r>
            <a:r>
              <a:rPr lang="en-US" sz="2400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- winds in the western pacific strengthen and push </a:t>
            </a:r>
            <a:r>
              <a:rPr lang="en-US" sz="24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warm</a:t>
            </a:r>
            <a:r>
              <a:rPr lang="en-US" sz="2400" dirty="0">
                <a:latin typeface="Comic Sans MS" pitchFamily="66" charset="0"/>
              </a:rPr>
              <a:t> water eastward.</a:t>
            </a:r>
          </a:p>
        </p:txBody>
      </p:sp>
      <p:pic>
        <p:nvPicPr>
          <p:cNvPr id="43013" name="Picture 5" descr="el-nino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549525"/>
            <a:ext cx="7391400" cy="4308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Oceanic Circulation Patterns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78486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La Nina</a:t>
            </a:r>
            <a:r>
              <a:rPr lang="en-US" sz="2400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– </a:t>
            </a:r>
            <a:r>
              <a:rPr lang="en-US" sz="24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Cool</a:t>
            </a:r>
            <a:r>
              <a:rPr lang="en-US" sz="2400" dirty="0">
                <a:latin typeface="Comic Sans MS" pitchFamily="66" charset="0"/>
              </a:rPr>
              <a:t> water in the eastern pacific gets pushed westward.  It is the opposite phase of El Nino</a:t>
            </a:r>
          </a:p>
        </p:txBody>
      </p:sp>
      <p:pic>
        <p:nvPicPr>
          <p:cNvPr id="45061" name="Picture 5" descr="pac_lanina%5B1%5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38400"/>
            <a:ext cx="83058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Comic Sans MS" pitchFamily="66" charset="0"/>
              </a:rPr>
              <a:t>Oceanic Circulation Patterns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As El Nino brings in warm water eastward, and La Nina brings in cool water, the </a:t>
            </a:r>
            <a:r>
              <a:rPr lang="en-US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air</a:t>
            </a:r>
            <a:r>
              <a:rPr lang="en-US" dirty="0">
                <a:latin typeface="Comic Sans MS" pitchFamily="66" charset="0"/>
              </a:rPr>
              <a:t> temperature above is affected and thus affects the temperature on </a:t>
            </a:r>
            <a:r>
              <a:rPr lang="en-US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land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eaLnBrk="1" hangingPunct="1"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defRPr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113669" name="Picture 5" descr="dese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68763"/>
            <a:ext cx="4267200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>
                <a:latin typeface="Comic Sans MS" pitchFamily="66" charset="0"/>
              </a:rPr>
              <a:t>REMEMBER THIS!!!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001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Comic Sans MS" pitchFamily="66" charset="0"/>
              </a:rPr>
              <a:t>Nearness to large bodies of water and ocean currents affects climate.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Comic Sans MS" pitchFamily="66" charset="0"/>
              </a:rPr>
              <a:t>Climate determines where plants grow.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Comic Sans MS" pitchFamily="66" charset="0"/>
              </a:rPr>
              <a:t>Climate is determined by long range temperature and precipitation patterns.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Comic Sans MS" pitchFamily="66" charset="0"/>
              </a:rPr>
              <a:t>Climate determines which organisms are found in a particular area.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901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85" decel="1000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85" decel="1000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Comic Sans MS" pitchFamily="66" charset="0"/>
              </a:rPr>
              <a:t>Land Masses and Oceans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Wind blowing over water creates a </a:t>
            </a:r>
            <a:r>
              <a:rPr lang="en-US" u="sng" dirty="0" err="1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rainshadow</a:t>
            </a:r>
            <a:r>
              <a:rPr lang="en-US" dirty="0">
                <a:latin typeface="Comic Sans MS" pitchFamily="66" charset="0"/>
              </a:rPr>
              <a:t> effect.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108548" name="Picture 4" descr="rain_sha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8458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Comic Sans MS" pitchFamily="66" charset="0"/>
              </a:rPr>
              <a:t>Climate and Climate Change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Comic Sans MS" pitchFamily="66" charset="0"/>
              </a:rPr>
              <a:t>Objectives:</a:t>
            </a:r>
          </a:p>
          <a:p>
            <a:pPr eaLnBrk="1" hangingPunct="1">
              <a:defRPr/>
            </a:pPr>
            <a:r>
              <a:rPr lang="en-US" sz="2400" dirty="0">
                <a:latin typeface="Comic Sans MS" pitchFamily="66" charset="0"/>
              </a:rPr>
              <a:t>describe the transfer of energy between atmosphere, land masses, and oceans </a:t>
            </a:r>
          </a:p>
          <a:p>
            <a:pPr eaLnBrk="1" hangingPunct="1">
              <a:defRPr/>
            </a:pPr>
            <a:r>
              <a:rPr lang="en-US" sz="2400" dirty="0">
                <a:latin typeface="Comic Sans MS" pitchFamily="66" charset="0"/>
              </a:rPr>
              <a:t>describe differential heating and cooling</a:t>
            </a:r>
            <a:r>
              <a:rPr lang="en-US" dirty="0">
                <a:effectLst/>
                <a:latin typeface="Comic Sans MS" pitchFamily="66" charset="0"/>
              </a:rPr>
              <a:t>               </a:t>
            </a:r>
          </a:p>
          <a:p>
            <a:pPr eaLnBrk="1" hangingPunct="1">
              <a:defRPr/>
            </a:pPr>
            <a:r>
              <a:rPr lang="en-US" sz="2400" dirty="0">
                <a:latin typeface="Comic Sans MS" pitchFamily="66" charset="0"/>
              </a:rPr>
              <a:t>describe oceanic and atmospheric circulation patterns</a:t>
            </a:r>
          </a:p>
          <a:p>
            <a:pPr eaLnBrk="1" hangingPunct="1">
              <a:defRPr/>
            </a:pPr>
            <a:r>
              <a:rPr lang="en-US" sz="2400" dirty="0">
                <a:latin typeface="Comic Sans MS" pitchFamily="66" charset="0"/>
              </a:rPr>
              <a:t>describe climates and microclimates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Comic Sans MS" pitchFamily="66" charset="0"/>
              </a:rPr>
              <a:t>Rainshadow Effect 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An area having relatively little </a:t>
            </a:r>
            <a:r>
              <a:rPr lang="en-US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precipitation</a:t>
            </a:r>
            <a:r>
              <a:rPr lang="en-US" dirty="0">
                <a:latin typeface="Comic Sans MS" pitchFamily="66" charset="0"/>
              </a:rPr>
              <a:t> due to the effect of a </a:t>
            </a:r>
            <a:r>
              <a:rPr lang="en-US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barrier</a:t>
            </a:r>
            <a:r>
              <a:rPr lang="en-US" dirty="0">
                <a:latin typeface="Comic Sans MS" pitchFamily="66" charset="0"/>
              </a:rPr>
              <a:t>, such as a mountain range, that causes the prevailing winds to lose their moisture before reaching it.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hlinkClick r:id="rId2" invalidUrl="http://ad.doubleclick.net/jump/answ.science/;kw=rain shadow;$stagingtid=2235554;tile=7;sz=300x60;ord=5.199307482794222E8?"/>
              </a:rPr>
              <a:t> </a:t>
            </a:r>
            <a:endParaRPr lang="en-US" dirty="0"/>
          </a:p>
        </p:txBody>
      </p:sp>
      <p:pic>
        <p:nvPicPr>
          <p:cNvPr id="110597" name="Picture 5" descr="Rainshadow_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48138"/>
            <a:ext cx="48006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6858000" y="4191000"/>
            <a:ext cx="2286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dirty="0">
                <a:latin typeface="Comic Sans MS" panose="030F0702030302020204" pitchFamily="66" charset="0"/>
              </a:rPr>
              <a:t>It rains a lot on the side of the mountain </a:t>
            </a:r>
            <a:r>
              <a:rPr lang="en-US" altLang="en-US" u="sng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</a:rPr>
              <a:t>near</a:t>
            </a:r>
            <a:r>
              <a:rPr lang="en-US" altLang="en-US" dirty="0">
                <a:latin typeface="Comic Sans MS" panose="030F0702030302020204" pitchFamily="66" charset="0"/>
              </a:rPr>
              <a:t> the body of water, but is </a:t>
            </a:r>
            <a:r>
              <a:rPr lang="en-US" altLang="en-US" u="sng" dirty="0">
                <a:solidFill>
                  <a:schemeClr val="accent5">
                    <a:lumMod val="90000"/>
                  </a:schemeClr>
                </a:solidFill>
                <a:latin typeface="Comic Sans MS" panose="030F0702030302020204" pitchFamily="66" charset="0"/>
              </a:rPr>
              <a:t>dry</a:t>
            </a:r>
            <a:r>
              <a:rPr lang="en-US" altLang="en-US" dirty="0">
                <a:latin typeface="Comic Sans MS" panose="030F0702030302020204" pitchFamily="66" charset="0"/>
              </a:rPr>
              <a:t> on the inland side of the mountain.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latin typeface="Comic Sans MS" pitchFamily="66" charset="0"/>
              </a:rPr>
              <a:t>Differential Heating and Cooling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114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Land</a:t>
            </a:r>
            <a:r>
              <a:rPr lang="en-US" sz="2800" dirty="0">
                <a:latin typeface="Comic Sans MS" pitchFamily="66" charset="0"/>
              </a:rPr>
              <a:t> masses heat up more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quickly</a:t>
            </a:r>
            <a:r>
              <a:rPr lang="en-US" sz="2800" dirty="0">
                <a:latin typeface="Comic Sans MS" pitchFamily="66" charset="0"/>
              </a:rPr>
              <a:t> and cool more quickly than large bodies of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water</a:t>
            </a:r>
            <a:r>
              <a:rPr lang="en-US" sz="2800" dirty="0">
                <a:latin typeface="Comic Sans MS" pitchFamily="66" charset="0"/>
              </a:rPr>
              <a:t>.</a:t>
            </a:r>
          </a:p>
        </p:txBody>
      </p:sp>
      <p:pic>
        <p:nvPicPr>
          <p:cNvPr id="103429" name="Picture 5" descr="seabreeze_d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697163"/>
            <a:ext cx="7772400" cy="3856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>
                <a:latin typeface="Comic Sans MS" pitchFamily="66" charset="0"/>
              </a:rPr>
              <a:t>Differential Heating and Cooling</a:t>
            </a:r>
          </a:p>
        </p:txBody>
      </p:sp>
      <p:pic>
        <p:nvPicPr>
          <p:cNvPr id="24579" name="Picture 5" descr="b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Comic Sans MS" pitchFamily="66" charset="0"/>
              </a:rPr>
              <a:t>Have you ever taken a walk on the dry beach on a sunny day?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mic Sans MS" pitchFamily="66" charset="0"/>
              </a:rPr>
              <a:t>Did you find that in the early afternoon the sand was much warmer than the water?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mic Sans MS" pitchFamily="66" charset="0"/>
              </a:rPr>
              <a:t>That’s </a:t>
            </a:r>
            <a:r>
              <a:rPr lang="en-US" sz="24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differential heating and cooling</a:t>
            </a:r>
            <a:r>
              <a:rPr lang="en-US" sz="2400" dirty="0">
                <a:latin typeface="Comic Sans MS" pitchFamily="66" charset="0"/>
              </a:rPr>
              <a:t>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Comic Sans MS" pitchFamily="66" charset="0"/>
              </a:rPr>
              <a:t>Water is a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slow</a:t>
            </a:r>
            <a:r>
              <a:rPr lang="en-US" sz="2800" dirty="0">
                <a:latin typeface="Comic Sans MS" pitchFamily="66" charset="0"/>
              </a:rPr>
              <a:t> conductor of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heat</a:t>
            </a:r>
            <a:r>
              <a:rPr lang="en-US" sz="2800" dirty="0">
                <a:latin typeface="Comic Sans MS" pitchFamily="66" charset="0"/>
              </a:rPr>
              <a:t>, thus it needs to gain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more energy</a:t>
            </a:r>
            <a:r>
              <a:rPr lang="en-US" sz="2800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than the sand or dry land in order for its temperature to increase.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Comic Sans MS" pitchFamily="66" charset="0"/>
              </a:rPr>
              <a:t>On the other hand,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soil</a:t>
            </a:r>
            <a:r>
              <a:rPr lang="en-US" sz="2800" dirty="0">
                <a:latin typeface="Comic Sans MS" pitchFamily="66" charset="0"/>
              </a:rPr>
              <a:t> loses its heat much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faster</a:t>
            </a:r>
            <a:r>
              <a:rPr lang="en-US" sz="2800" dirty="0">
                <a:latin typeface="Comic Sans MS" pitchFamily="66" charset="0"/>
              </a:rPr>
              <a:t>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mic Sans MS" pitchFamily="66" charset="0"/>
              </a:rPr>
              <a:t>But your toasted toes would perhaps mislead your mind!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latin typeface="Comic Sans MS" pitchFamily="66" charset="0"/>
              </a:rPr>
              <a:t>Differential Heating and Cooling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Comic Sans MS" pitchFamily="66" charset="0"/>
              </a:rPr>
              <a:t>Earth's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oceans</a:t>
            </a:r>
            <a:r>
              <a:rPr lang="en-US" sz="2800" dirty="0">
                <a:latin typeface="Comic Sans MS" pitchFamily="66" charset="0"/>
              </a:rPr>
              <a:t> are far more important than the land as a source of the heat energy which drives the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weather</a:t>
            </a:r>
            <a:r>
              <a:rPr lang="en-US" sz="2800" dirty="0">
                <a:latin typeface="Comic Sans MS" pitchFamily="66" charset="0"/>
              </a:rPr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Comic Sans MS" pitchFamily="66" charset="0"/>
              </a:rPr>
              <a:t>Not only do the oceans cover more than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2/3</a:t>
            </a:r>
            <a:r>
              <a:rPr lang="en-US" sz="2800" dirty="0">
                <a:latin typeface="Comic Sans MS" pitchFamily="66" charset="0"/>
              </a:rPr>
              <a:t> of the Earth's surface, they also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absorb</a:t>
            </a:r>
            <a:r>
              <a:rPr lang="en-US" sz="2800" dirty="0">
                <a:latin typeface="Comic Sans MS" pitchFamily="66" charset="0"/>
              </a:rPr>
              <a:t> more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sunlight</a:t>
            </a:r>
            <a:r>
              <a:rPr lang="en-US" sz="2800" dirty="0">
                <a:latin typeface="Comic Sans MS" pitchFamily="66" charset="0"/>
              </a:rPr>
              <a:t> and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store</a:t>
            </a:r>
            <a:r>
              <a:rPr lang="en-US" sz="2800" dirty="0">
                <a:latin typeface="Comic Sans MS" pitchFamily="66" charset="0"/>
              </a:rPr>
              <a:t> more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heat</a:t>
            </a:r>
            <a:r>
              <a:rPr lang="en-US" sz="2800" dirty="0">
                <a:latin typeface="Comic Sans MS" pitchFamily="66" charset="0"/>
              </a:rPr>
              <a:t> than land.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Comic Sans MS" pitchFamily="66" charset="0"/>
              </a:rPr>
              <a:t>Additionally the oceans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retain heat</a:t>
            </a:r>
            <a:r>
              <a:rPr lang="en-US" sz="2800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longer.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Comic Sans MS" pitchFamily="66" charset="0"/>
              </a:rPr>
              <a:t>The Sun's rays also penetrate the oceans to a depth of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many meters</a:t>
            </a:r>
            <a:r>
              <a:rPr lang="en-US" sz="2800" dirty="0">
                <a:latin typeface="Comic Sans MS" pitchFamily="66" charset="0"/>
              </a:rPr>
              <a:t>, but only heat up the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top </a:t>
            </a:r>
            <a:r>
              <a:rPr lang="en-US" sz="2800" dirty="0">
                <a:latin typeface="Comic Sans MS" pitchFamily="66" charset="0"/>
              </a:rPr>
              <a:t>layer of the sand or soil.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Water</a:t>
            </a:r>
            <a:r>
              <a:rPr lang="en-US" sz="2800" dirty="0">
                <a:latin typeface="Comic Sans MS" pitchFamily="66" charset="0"/>
              </a:rPr>
              <a:t> has to </a:t>
            </a:r>
            <a:r>
              <a:rPr lang="en-US" sz="28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lose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more energy than the sand (dry land) in order for the temperature to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decrease</a:t>
            </a:r>
            <a:r>
              <a:rPr lang="en-US" sz="2800" dirty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>
                <a:latin typeface="Comic Sans MS" pitchFamily="66" charset="0"/>
              </a:rPr>
              <a:t>REMEMBER THIS!!!</a:t>
            </a:r>
          </a:p>
        </p:txBody>
      </p:sp>
      <p:pic>
        <p:nvPicPr>
          <p:cNvPr id="38926" name="Picture 14" descr="windowslivewriterwhatfactorsaffecttheclimate-118d6slide8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89038"/>
            <a:ext cx="8686800" cy="5668962"/>
          </a:xfrm>
          <a:solidFill>
            <a:schemeClr val="accent2"/>
          </a:solidFill>
        </p:spPr>
      </p:pic>
      <p:sp>
        <p:nvSpPr>
          <p:cNvPr id="26628" name="Text Box 16"/>
          <p:cNvSpPr txBox="1">
            <a:spLocks noChangeArrowheads="1"/>
          </p:cNvSpPr>
          <p:nvPr/>
        </p:nvSpPr>
        <p:spPr bwMode="auto">
          <a:xfrm>
            <a:off x="1295400" y="144780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26629" name="Rectangle 22"/>
          <p:cNvSpPr>
            <a:spLocks noChangeArrowheads="1"/>
          </p:cNvSpPr>
          <p:nvPr/>
        </p:nvSpPr>
        <p:spPr bwMode="auto">
          <a:xfrm>
            <a:off x="6096000" y="1219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609600" y="1219200"/>
            <a:ext cx="8305800" cy="914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Differential Heating and Cooling: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89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389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389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  <p:bldP spid="389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6000" b="1">
                <a:latin typeface="Comic Sans MS" pitchFamily="66" charset="0"/>
              </a:rPr>
              <a:t>THE END!!!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Comic Sans MS" pitchFamily="66" charset="0"/>
              </a:rPr>
              <a:t>Climate and Climate Change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>
                <a:latin typeface="Comic Sans MS" pitchFamily="66" charset="0"/>
              </a:rPr>
              <a:t>Important Vocabulary: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/>
              <a:t>  </a:t>
            </a:r>
            <a:r>
              <a:rPr lang="en-US" sz="2800">
                <a:latin typeface="Comic Sans MS" pitchFamily="66" charset="0"/>
              </a:rPr>
              <a:t>climate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Comic Sans MS" pitchFamily="66" charset="0"/>
              </a:rPr>
              <a:t>  weather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Comic Sans MS" pitchFamily="66" charset="0"/>
              </a:rPr>
              <a:t>  microclimate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Comic Sans MS" pitchFamily="66" charset="0"/>
              </a:rPr>
              <a:t>  latitude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latin typeface="Comic Sans MS" pitchFamily="66" charset="0"/>
              </a:rPr>
              <a:t>  differential heating and cooling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>
                <a:latin typeface="Comic Sans MS" pitchFamily="66" charset="0"/>
              </a:rPr>
              <a:t> 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Climate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Climate is the </a:t>
            </a:r>
            <a:r>
              <a:rPr lang="en-US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long-term</a:t>
            </a:r>
            <a:r>
              <a:rPr lang="en-US" dirty="0">
                <a:latin typeface="Comic Sans MS" pitchFamily="66" charset="0"/>
              </a:rPr>
              <a:t> prevailing conditions at a particular place taken over time and based on records taken.</a:t>
            </a:r>
          </a:p>
          <a:p>
            <a:pPr eaLnBrk="1" hangingPunct="1">
              <a:defRPr/>
            </a:pPr>
            <a:endParaRPr lang="en-US" dirty="0">
              <a:latin typeface="Comic Sans MS" pitchFamily="66" charset="0"/>
            </a:endParaRPr>
          </a:p>
          <a:p>
            <a:pPr lvl="1" eaLnBrk="1" hangingPunct="1">
              <a:defRPr/>
            </a:pPr>
            <a:r>
              <a:rPr lang="en-US" dirty="0">
                <a:latin typeface="Comic Sans MS" pitchFamily="66" charset="0"/>
              </a:rPr>
              <a:t>Includes average </a:t>
            </a:r>
            <a:r>
              <a:rPr lang="en-US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temperature</a:t>
            </a:r>
            <a:r>
              <a:rPr lang="en-US" dirty="0">
                <a:latin typeface="Comic Sans MS" pitchFamily="66" charset="0"/>
              </a:rPr>
              <a:t> and </a:t>
            </a:r>
            <a:r>
              <a:rPr lang="en-US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precipitation</a:t>
            </a:r>
            <a:r>
              <a:rPr lang="en-US" dirty="0">
                <a:latin typeface="Comic Sans MS" pitchFamily="66" charset="0"/>
              </a:rPr>
              <a:t> over time.</a:t>
            </a:r>
          </a:p>
        </p:txBody>
      </p:sp>
      <p:pic>
        <p:nvPicPr>
          <p:cNvPr id="95237" name="Picture 5" descr="67738main_freezing_thermometer_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29000"/>
            <a:ext cx="1841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Comic Sans MS" pitchFamily="66" charset="0"/>
              </a:rPr>
              <a:t>Weather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99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 </a:t>
            </a:r>
            <a:r>
              <a:rPr lang="en-US" sz="2800" dirty="0">
                <a:latin typeface="Comic Sans MS" pitchFamily="66" charset="0"/>
              </a:rPr>
              <a:t>Weather is the </a:t>
            </a:r>
            <a:r>
              <a:rPr lang="en-US" sz="2800" dirty="0">
                <a:solidFill>
                  <a:srgbClr val="FF66FF"/>
                </a:solidFill>
                <a:latin typeface="Comic Sans MS" pitchFamily="66" charset="0"/>
              </a:rPr>
              <a:t>current</a:t>
            </a:r>
            <a:r>
              <a:rPr lang="en-US" sz="2800" dirty="0">
                <a:latin typeface="Comic Sans MS" pitchFamily="66" charset="0"/>
              </a:rPr>
              <a:t> atmospheric conditions at a given time.</a:t>
            </a:r>
          </a:p>
        </p:txBody>
      </p:sp>
      <p:pic>
        <p:nvPicPr>
          <p:cNvPr id="96261" name="Picture 5" descr="national_foreca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590800"/>
            <a:ext cx="54864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105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3600" dirty="0">
              <a:latin typeface="Comic Sans MS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Comic Sans MS" pitchFamily="66" charset="0"/>
              </a:rPr>
              <a:t>1. </a:t>
            </a:r>
            <a:r>
              <a:rPr lang="en-US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Latitude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Comic Sans MS" pitchFamily="66" charset="0"/>
              </a:rPr>
              <a:t>2. Atmospheric circulation patterns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Comic Sans MS" pitchFamily="66" charset="0"/>
              </a:rPr>
              <a:t>3. </a:t>
            </a:r>
            <a:r>
              <a:rPr lang="en-US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Oceanic</a:t>
            </a:r>
            <a:r>
              <a:rPr lang="en-US" dirty="0">
                <a:latin typeface="Comic Sans MS" pitchFamily="66" charset="0"/>
              </a:rPr>
              <a:t> circulation patterns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Comic Sans MS" pitchFamily="66" charset="0"/>
              </a:rPr>
              <a:t>4. Geography of an area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Comic Sans MS" pitchFamily="66" charset="0"/>
              </a:rPr>
              <a:t>5. Solar activity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Comic Sans MS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latin typeface="Comic Sans MS" pitchFamily="66" charset="0"/>
              </a:rPr>
              <a:t>Factors that Determine Climate</a:t>
            </a:r>
          </a:p>
        </p:txBody>
      </p:sp>
      <p:pic>
        <p:nvPicPr>
          <p:cNvPr id="4119" name="Picture 23" descr="climate_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396240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Latitude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7772400" cy="83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Comic Sans MS" pitchFamily="66" charset="0"/>
              </a:rPr>
              <a:t>Latitude is the </a:t>
            </a:r>
            <a:r>
              <a:rPr lang="en-US" sz="24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distance</a:t>
            </a:r>
            <a:r>
              <a:rPr lang="en-US" sz="2400" dirty="0">
                <a:latin typeface="Comic Sans MS" pitchFamily="66" charset="0"/>
              </a:rPr>
              <a:t> from the </a:t>
            </a:r>
            <a:r>
              <a:rPr lang="en-US" sz="24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equator</a:t>
            </a:r>
            <a:r>
              <a:rPr lang="en-US" sz="2400" dirty="0">
                <a:latin typeface="Comic Sans MS" pitchFamily="66" charset="0"/>
              </a:rPr>
              <a:t> measured in degrees north or south.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>
              <a:latin typeface="Comic Sans MS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/>
          </a:p>
        </p:txBody>
      </p:sp>
      <p:pic>
        <p:nvPicPr>
          <p:cNvPr id="99333" name="Picture 5" descr="latitude_chart_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286000"/>
            <a:ext cx="8153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Latitude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Comic Sans MS" pitchFamily="66" charset="0"/>
              </a:rPr>
              <a:t>Light rays strike the earth more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directly</a:t>
            </a:r>
            <a:r>
              <a:rPr lang="en-US" sz="2800" u="sng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at the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equator</a:t>
            </a:r>
            <a:r>
              <a:rPr lang="en-US" sz="2800" dirty="0">
                <a:latin typeface="Comic Sans MS" pitchFamily="66" charset="0"/>
              </a:rPr>
              <a:t> so the equator is </a:t>
            </a:r>
            <a:r>
              <a:rPr lang="en-US" sz="2800" u="sng" dirty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warmer</a:t>
            </a:r>
            <a:r>
              <a:rPr lang="en-US" sz="2800" dirty="0">
                <a:latin typeface="Comic Sans MS" pitchFamily="66" charset="0"/>
              </a:rPr>
              <a:t> than areas in the northern and southern hemisphere where the sun strikes the earth at an angle.</a:t>
            </a:r>
          </a:p>
          <a:p>
            <a:pPr eaLnBrk="1" hangingPunct="1">
              <a:defRPr/>
            </a:pPr>
            <a:endParaRPr lang="en-US" sz="2800" dirty="0">
              <a:latin typeface="Comic Sans MS" pitchFamily="66" charset="0"/>
            </a:endParaRPr>
          </a:p>
        </p:txBody>
      </p:sp>
      <p:pic>
        <p:nvPicPr>
          <p:cNvPr id="91140" name="Picture 4" descr="Suns_Ray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52600"/>
            <a:ext cx="45720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>
                <a:latin typeface="Comic Sans MS" pitchFamily="66" charset="0"/>
              </a:rPr>
              <a:t>REMEMBER THIS!!!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latin typeface="Comic Sans MS" pitchFamily="66" charset="0"/>
              </a:rPr>
              <a:t>Weather is the atmospheric conditions on </a:t>
            </a:r>
            <a:r>
              <a:rPr lang="en-US" sz="2800" b="1">
                <a:solidFill>
                  <a:srgbClr val="FF66FF"/>
                </a:solidFill>
                <a:latin typeface="Comic Sans MS" pitchFamily="66" charset="0"/>
              </a:rPr>
              <a:t>a given day.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>
              <a:solidFill>
                <a:srgbClr val="FF66FF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latin typeface="Comic Sans MS" pitchFamily="66" charset="0"/>
              </a:rPr>
              <a:t>Climate is the </a:t>
            </a:r>
            <a:r>
              <a:rPr lang="en-US" sz="2800" b="1">
                <a:solidFill>
                  <a:srgbClr val="FF66FF"/>
                </a:solidFill>
                <a:latin typeface="Comic Sans MS" pitchFamily="66" charset="0"/>
              </a:rPr>
              <a:t>long term</a:t>
            </a:r>
            <a:r>
              <a:rPr lang="en-US" sz="2800" b="1">
                <a:latin typeface="Comic Sans MS" pitchFamily="66" charset="0"/>
              </a:rPr>
              <a:t> weather conditions determined by temperature and precipitation.</a:t>
            </a:r>
          </a:p>
        </p:txBody>
      </p:sp>
      <p:pic>
        <p:nvPicPr>
          <p:cNvPr id="32773" name="Picture 5" descr="weatherma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600200"/>
            <a:ext cx="3124200" cy="257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6324600" y="12954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Weather</a:t>
            </a:r>
          </a:p>
        </p:txBody>
      </p:sp>
      <p:pic>
        <p:nvPicPr>
          <p:cNvPr id="32781" name="Picture 13" descr="world_climate_map-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4656138"/>
            <a:ext cx="3990975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6553200" y="43434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Climate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27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27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27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85" decel="100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85" decel="100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327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9" grpId="0"/>
    </p:bld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26390C5B31F46B9CE157397602ADB" ma:contentTypeVersion="0" ma:contentTypeDescription="Create a new document." ma:contentTypeScope="" ma:versionID="c08e47cfa0c8837aca3fc969f249d99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438a5ccf5b1e5715bc7495b8637699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509982-5A8F-4676-8315-384C4373893B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2BB517F2-2620-4D88-AF14-A7527A622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58F1369-1A75-4514-9058-BDE9114F4B2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574</TotalTime>
  <Words>806</Words>
  <Application>Microsoft Macintosh PowerPoint</Application>
  <PresentationFormat>On-screen Show (4:3)</PresentationFormat>
  <Paragraphs>115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Comic Sans MS</vt:lpstr>
      <vt:lpstr>Wingdings</vt:lpstr>
      <vt:lpstr>Arial</vt:lpstr>
      <vt:lpstr>Digital Dots</vt:lpstr>
      <vt:lpstr>PowerPoint Presentation</vt:lpstr>
      <vt:lpstr>Climate and Climate Change</vt:lpstr>
      <vt:lpstr>Climate and Climate Change</vt:lpstr>
      <vt:lpstr>Climate</vt:lpstr>
      <vt:lpstr>Weather</vt:lpstr>
      <vt:lpstr>Factors that Determine Climate</vt:lpstr>
      <vt:lpstr>Latitude</vt:lpstr>
      <vt:lpstr>Latitude</vt:lpstr>
      <vt:lpstr>REMEMBER THIS!!!</vt:lpstr>
      <vt:lpstr>Microclimate</vt:lpstr>
      <vt:lpstr>Microclimates</vt:lpstr>
      <vt:lpstr>More Examples of Microclimates</vt:lpstr>
      <vt:lpstr>Factors that affect  Climate and Weather</vt:lpstr>
      <vt:lpstr>Air Circulation Patterns</vt:lpstr>
      <vt:lpstr>Oceanic Circulation Patterns</vt:lpstr>
      <vt:lpstr>Oceanic Circulation Patterns</vt:lpstr>
      <vt:lpstr>Oceanic Circulation Patterns</vt:lpstr>
      <vt:lpstr>REMEMBER THIS!!!</vt:lpstr>
      <vt:lpstr>Land Masses and Oceans</vt:lpstr>
      <vt:lpstr>Rainshadow Effect </vt:lpstr>
      <vt:lpstr>Differential Heating and Cooling</vt:lpstr>
      <vt:lpstr>Differential Heating and Cooling</vt:lpstr>
      <vt:lpstr>Differential Heating and Cooling</vt:lpstr>
      <vt:lpstr>REMEMBER THIS!!!</vt:lpstr>
      <vt:lpstr>PowerPoint Presentation</vt:lpstr>
    </vt:vector>
  </TitlesOfParts>
  <Company>Calvert County Public Schools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and Climate Change</dc:title>
  <dc:creator>FarrellW</dc:creator>
  <cp:lastModifiedBy>Howell, Jennifer</cp:lastModifiedBy>
  <cp:revision>17</cp:revision>
  <dcterms:created xsi:type="dcterms:W3CDTF">2008-06-18T13:44:36Z</dcterms:created>
  <dcterms:modified xsi:type="dcterms:W3CDTF">2017-03-05T02:31:17Z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lpwstr>1</vt:lpwstr>
  </property>
</Properties>
</file>