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75" r:id="rId4"/>
    <p:sldId id="276" r:id="rId5"/>
    <p:sldId id="27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8" r:id="rId14"/>
    <p:sldId id="266" r:id="rId15"/>
    <p:sldId id="267" r:id="rId16"/>
    <p:sldId id="274" r:id="rId17"/>
    <p:sldId id="268" r:id="rId18"/>
    <p:sldId id="279" r:id="rId19"/>
    <p:sldId id="269" r:id="rId20"/>
    <p:sldId id="270" r:id="rId21"/>
    <p:sldId id="271" r:id="rId22"/>
    <p:sldId id="272" r:id="rId23"/>
    <p:sldId id="273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9219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9220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1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2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3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4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25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6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2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922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9229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230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231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9B633B0-A147-49A8-AB88-5DFAA127442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B0129A-BD5A-4874-A655-FAF5ED47C2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4430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9096394-0C70-4F8F-8548-0103C8D4E12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082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C8BA9CB-CCA8-46B0-920A-7DCB7B3411B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4947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D1D4846-0900-4AD0-AD64-4CE01579377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9064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344281-DD30-4A00-874A-81995777CF7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2683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6E2AD0-A8D5-4BA3-9B15-D6A730A9504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674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01DCC1-9F90-4AA0-90EE-B4C4A407993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8432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BEE70B-BF9F-410E-A1DB-317DD9E95BD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700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B8F7726-3DD4-4319-B0E4-7329DFEC0CB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372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7F7AD1-7B51-446E-9F11-268822FB94B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2591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A1A23D6-7DBA-4AB9-9937-6F392893C0A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9945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48F5E68-A708-40CB-8987-4D0C3C718C7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2141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C018B4DD-85A8-406A-BE57-DC003C3C6D04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819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8197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19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1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0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0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20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820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Chapter 24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Stars and Galaxies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5513388" cy="563562"/>
          </a:xfrm>
        </p:spPr>
        <p:txBody>
          <a:bodyPr/>
          <a:lstStyle/>
          <a:p>
            <a:r>
              <a:rPr lang="en-US" altLang="en-US" sz="4000" dirty="0" smtClean="0"/>
              <a:t>Sun’s Surface </a:t>
            </a:r>
            <a:r>
              <a:rPr lang="en-US" altLang="en-US" sz="4000" dirty="0"/>
              <a:t>Features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4038600" cy="4525963"/>
          </a:xfrm>
        </p:spPr>
        <p:txBody>
          <a:bodyPr/>
          <a:lstStyle/>
          <a:p>
            <a:r>
              <a:rPr lang="en-US" altLang="en-US" sz="2800" dirty="0" smtClean="0">
                <a:solidFill>
                  <a:srgbClr val="FF0000"/>
                </a:solidFill>
              </a:rPr>
              <a:t>Sunspots</a:t>
            </a:r>
            <a:r>
              <a:rPr lang="en-US" altLang="en-US" sz="2800" dirty="0" smtClean="0"/>
              <a:t> —</a:t>
            </a:r>
            <a:r>
              <a:rPr lang="en-US" altLang="en-US" sz="2800" dirty="0"/>
              <a:t>cool, </a:t>
            </a:r>
            <a:r>
              <a:rPr lang="en-US" altLang="en-US" sz="2800" dirty="0">
                <a:solidFill>
                  <a:srgbClr val="FF0000"/>
                </a:solidFill>
              </a:rPr>
              <a:t>darker</a:t>
            </a:r>
            <a:r>
              <a:rPr lang="en-US" altLang="en-US" sz="2800" dirty="0"/>
              <a:t> spots on the surface</a:t>
            </a:r>
          </a:p>
          <a:p>
            <a:pPr lvl="1"/>
            <a:r>
              <a:rPr lang="en-US" altLang="en-US" sz="2400" dirty="0"/>
              <a:t>Move </a:t>
            </a:r>
            <a:r>
              <a:rPr lang="en-US" altLang="en-US" sz="2400" dirty="0">
                <a:solidFill>
                  <a:srgbClr val="FF0000"/>
                </a:solidFill>
              </a:rPr>
              <a:t>across</a:t>
            </a:r>
            <a:r>
              <a:rPr lang="en-US" altLang="en-US" sz="2400" dirty="0"/>
              <a:t> as the sun </a:t>
            </a:r>
            <a:r>
              <a:rPr lang="en-US" altLang="en-US" sz="2400" dirty="0">
                <a:solidFill>
                  <a:srgbClr val="FF0000"/>
                </a:solidFill>
              </a:rPr>
              <a:t>rotates</a:t>
            </a:r>
          </a:p>
          <a:p>
            <a:pPr lvl="1"/>
            <a:r>
              <a:rPr lang="en-US" altLang="en-US" sz="2400" dirty="0"/>
              <a:t>Occur in large quantities every </a:t>
            </a:r>
            <a:r>
              <a:rPr lang="en-US" altLang="en-US" sz="2400" dirty="0">
                <a:solidFill>
                  <a:srgbClr val="FF0000"/>
                </a:solidFill>
              </a:rPr>
              <a:t>11 years</a:t>
            </a:r>
          </a:p>
          <a:p>
            <a:r>
              <a:rPr lang="en-US" altLang="en-US" sz="2800" dirty="0" smtClean="0">
                <a:solidFill>
                  <a:srgbClr val="FF0000"/>
                </a:solidFill>
              </a:rPr>
              <a:t>Prominence</a:t>
            </a:r>
            <a:r>
              <a:rPr lang="en-US" altLang="en-US" sz="2800" dirty="0" smtClean="0"/>
              <a:t> —</a:t>
            </a:r>
            <a:r>
              <a:rPr lang="en-US" altLang="en-US" sz="2800" dirty="0"/>
              <a:t>huge </a:t>
            </a:r>
            <a:r>
              <a:rPr lang="en-US" altLang="en-US" sz="2800" dirty="0">
                <a:solidFill>
                  <a:srgbClr val="FF0000"/>
                </a:solidFill>
              </a:rPr>
              <a:t>arching</a:t>
            </a:r>
            <a:r>
              <a:rPr lang="en-US" altLang="en-US" sz="2800" dirty="0"/>
              <a:t> column of gas</a:t>
            </a:r>
          </a:p>
          <a:p>
            <a:r>
              <a:rPr lang="en-US" altLang="en-US" sz="2800" dirty="0" smtClean="0">
                <a:solidFill>
                  <a:srgbClr val="FF0000"/>
                </a:solidFill>
              </a:rPr>
              <a:t>Flare</a:t>
            </a:r>
            <a:r>
              <a:rPr lang="en-US" altLang="en-US" sz="2800" dirty="0" smtClean="0"/>
              <a:t> —</a:t>
            </a:r>
            <a:r>
              <a:rPr lang="en-US" altLang="en-US" sz="2800" dirty="0"/>
              <a:t>outward </a:t>
            </a:r>
            <a:r>
              <a:rPr lang="en-US" altLang="en-US" sz="2800" dirty="0">
                <a:solidFill>
                  <a:srgbClr val="FF0000"/>
                </a:solidFill>
              </a:rPr>
              <a:t>eruptions</a:t>
            </a:r>
            <a:r>
              <a:rPr lang="en-US" altLang="en-US" sz="2800" dirty="0"/>
              <a:t> near sunspots</a:t>
            </a:r>
          </a:p>
        </p:txBody>
      </p:sp>
      <p:pic>
        <p:nvPicPr>
          <p:cNvPr id="20488" name="Picture 8" descr="prominence"/>
          <p:cNvPicPr>
            <a:picLocks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2057400"/>
            <a:ext cx="1703388" cy="2187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91" name="Picture 11" descr="cme_c2_bi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0000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4" name="Picture 14" descr="sunturn"/>
          <p:cNvPicPr>
            <a:picLocks noChangeAspect="1" noChangeArrowheads="1" noCrop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0"/>
            <a:ext cx="2971800" cy="2971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 flipV="1">
            <a:off x="3962400" y="1295400"/>
            <a:ext cx="2819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Arrow Connector 4"/>
          <p:cNvCxnSpPr/>
          <p:nvPr/>
        </p:nvCxnSpPr>
        <p:spPr bwMode="auto">
          <a:xfrm flipV="1">
            <a:off x="3733800" y="3581400"/>
            <a:ext cx="68580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>
            <a:off x="3276600" y="4800600"/>
            <a:ext cx="32766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Star Evolution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71600"/>
            <a:ext cx="4038600" cy="4525963"/>
          </a:xfrm>
        </p:spPr>
        <p:txBody>
          <a:bodyPr/>
          <a:lstStyle/>
          <a:p>
            <a:r>
              <a:rPr lang="en-US" altLang="en-US" sz="2800" dirty="0">
                <a:solidFill>
                  <a:srgbClr val="FF0000"/>
                </a:solidFill>
              </a:rPr>
              <a:t>H-R Diagram</a:t>
            </a:r>
          </a:p>
          <a:p>
            <a:pPr lvl="1"/>
            <a:r>
              <a:rPr lang="en-US" altLang="en-US" sz="2400" dirty="0"/>
              <a:t>Comparison of surface </a:t>
            </a:r>
            <a:r>
              <a:rPr lang="en-US" altLang="en-US" sz="2400" dirty="0">
                <a:solidFill>
                  <a:srgbClr val="FF0000"/>
                </a:solidFill>
              </a:rPr>
              <a:t>temperature</a:t>
            </a:r>
            <a:r>
              <a:rPr lang="en-US" altLang="en-US" sz="2400" dirty="0"/>
              <a:t> and absolute </a:t>
            </a:r>
            <a:r>
              <a:rPr lang="en-US" altLang="en-US" sz="2400" dirty="0">
                <a:solidFill>
                  <a:srgbClr val="FF0000"/>
                </a:solidFill>
              </a:rPr>
              <a:t>brightness</a:t>
            </a:r>
          </a:p>
          <a:p>
            <a:pPr lvl="1"/>
            <a:r>
              <a:rPr lang="en-US" altLang="en-US" sz="2400" dirty="0"/>
              <a:t>For most stars, as temp. </a:t>
            </a:r>
            <a:r>
              <a:rPr lang="en-US" altLang="en-US" sz="2400" dirty="0">
                <a:solidFill>
                  <a:srgbClr val="FF0000"/>
                </a:solidFill>
              </a:rPr>
              <a:t>increases</a:t>
            </a:r>
            <a:r>
              <a:rPr lang="en-US" altLang="en-US" sz="2400" dirty="0"/>
              <a:t>, so does absolute brightness</a:t>
            </a:r>
          </a:p>
          <a:p>
            <a:r>
              <a:rPr lang="en-US" altLang="en-US" sz="2800" dirty="0">
                <a:solidFill>
                  <a:srgbClr val="FF0000"/>
                </a:solidFill>
              </a:rPr>
              <a:t>Main </a:t>
            </a:r>
            <a:r>
              <a:rPr lang="en-US" altLang="en-US" sz="2800" dirty="0" smtClean="0">
                <a:solidFill>
                  <a:srgbClr val="FF0000"/>
                </a:solidFill>
              </a:rPr>
              <a:t>Sequence </a:t>
            </a:r>
            <a:r>
              <a:rPr lang="en-US" altLang="en-US" sz="2800" dirty="0" smtClean="0"/>
              <a:t>—</a:t>
            </a:r>
            <a:r>
              <a:rPr lang="en-US" altLang="en-US" sz="2800" dirty="0"/>
              <a:t>area encompassing most stars</a:t>
            </a:r>
          </a:p>
          <a:p>
            <a:pPr lvl="1"/>
            <a:r>
              <a:rPr lang="en-US" altLang="en-US" sz="2400" dirty="0">
                <a:solidFill>
                  <a:srgbClr val="FF0000"/>
                </a:solidFill>
              </a:rPr>
              <a:t>White </a:t>
            </a:r>
            <a:r>
              <a:rPr lang="en-US" altLang="en-US" sz="2400" dirty="0" smtClean="0">
                <a:solidFill>
                  <a:srgbClr val="FF0000"/>
                </a:solidFill>
              </a:rPr>
              <a:t>dwarfs </a:t>
            </a:r>
            <a:r>
              <a:rPr lang="en-US" altLang="en-US" sz="2400" dirty="0" smtClean="0"/>
              <a:t>—</a:t>
            </a:r>
            <a:r>
              <a:rPr lang="en-US" altLang="en-US" sz="2400" dirty="0"/>
              <a:t>very </a:t>
            </a:r>
            <a:r>
              <a:rPr lang="en-US" altLang="en-US" sz="2400" dirty="0">
                <a:solidFill>
                  <a:srgbClr val="FF0000"/>
                </a:solidFill>
              </a:rPr>
              <a:t>hot</a:t>
            </a:r>
            <a:r>
              <a:rPr lang="en-US" altLang="en-US" sz="2400" dirty="0"/>
              <a:t>, but not very </a:t>
            </a:r>
            <a:r>
              <a:rPr lang="en-US" altLang="en-US" sz="2400" dirty="0">
                <a:solidFill>
                  <a:srgbClr val="FF0000"/>
                </a:solidFill>
              </a:rPr>
              <a:t>bright</a:t>
            </a:r>
          </a:p>
          <a:p>
            <a:pPr lvl="1"/>
            <a:r>
              <a:rPr lang="en-US" altLang="en-US" sz="2400" dirty="0">
                <a:solidFill>
                  <a:srgbClr val="FF0000"/>
                </a:solidFill>
              </a:rPr>
              <a:t>Red </a:t>
            </a:r>
            <a:r>
              <a:rPr lang="en-US" altLang="en-US" sz="2400" dirty="0" smtClean="0">
                <a:solidFill>
                  <a:srgbClr val="FF0000"/>
                </a:solidFill>
              </a:rPr>
              <a:t>Giants </a:t>
            </a:r>
            <a:r>
              <a:rPr lang="en-US" altLang="en-US" sz="2400" dirty="0" smtClean="0"/>
              <a:t>—</a:t>
            </a:r>
            <a:r>
              <a:rPr lang="en-US" altLang="en-US" sz="2400" dirty="0"/>
              <a:t>very </a:t>
            </a:r>
            <a:r>
              <a:rPr lang="en-US" altLang="en-US" sz="2400" dirty="0">
                <a:solidFill>
                  <a:srgbClr val="FF0000"/>
                </a:solidFill>
              </a:rPr>
              <a:t>bright</a:t>
            </a:r>
            <a:r>
              <a:rPr lang="en-US" altLang="en-US" sz="2400" dirty="0"/>
              <a:t>, but not very </a:t>
            </a:r>
            <a:r>
              <a:rPr lang="en-US" altLang="en-US" sz="2400" dirty="0">
                <a:solidFill>
                  <a:srgbClr val="FF0000"/>
                </a:solidFill>
              </a:rPr>
              <a:t>hot</a:t>
            </a:r>
          </a:p>
        </p:txBody>
      </p:sp>
      <p:pic>
        <p:nvPicPr>
          <p:cNvPr id="27653" name="Picture 5" descr="hr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400" y="1219200"/>
            <a:ext cx="5181600" cy="4146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powers stars?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4038600" cy="4525963"/>
          </a:xfrm>
        </p:spPr>
        <p:txBody>
          <a:bodyPr/>
          <a:lstStyle/>
          <a:p>
            <a:r>
              <a:rPr lang="en-US" altLang="en-US" sz="2400" dirty="0"/>
              <a:t>If stars were just burning like wood, they would burn out very </a:t>
            </a:r>
            <a:r>
              <a:rPr lang="en-US" altLang="en-US" sz="2400" dirty="0">
                <a:solidFill>
                  <a:srgbClr val="FF0000"/>
                </a:solidFill>
              </a:rPr>
              <a:t>quickly</a:t>
            </a:r>
          </a:p>
          <a:p>
            <a:r>
              <a:rPr lang="en-US" altLang="en-US" sz="2400" dirty="0"/>
              <a:t>Stars fuse light elements into </a:t>
            </a:r>
            <a:r>
              <a:rPr lang="en-US" altLang="en-US" sz="2400" dirty="0">
                <a:solidFill>
                  <a:srgbClr val="FF0000"/>
                </a:solidFill>
              </a:rPr>
              <a:t>heavier</a:t>
            </a:r>
            <a:r>
              <a:rPr lang="en-US" altLang="en-US" sz="2400" dirty="0"/>
              <a:t> ones</a:t>
            </a:r>
          </a:p>
          <a:p>
            <a:pPr lvl="1"/>
            <a:r>
              <a:rPr lang="en-US" altLang="en-US" sz="2000" dirty="0"/>
              <a:t>Mostly </a:t>
            </a:r>
            <a:r>
              <a:rPr lang="en-US" altLang="en-US" sz="2000" dirty="0">
                <a:solidFill>
                  <a:srgbClr val="FF0000"/>
                </a:solidFill>
              </a:rPr>
              <a:t>Hydrogen</a:t>
            </a:r>
            <a:r>
              <a:rPr lang="en-US" altLang="en-US" sz="2000" dirty="0"/>
              <a:t> into </a:t>
            </a:r>
            <a:r>
              <a:rPr lang="en-US" altLang="en-US" sz="2000" dirty="0" smtClean="0">
                <a:solidFill>
                  <a:srgbClr val="FF0000"/>
                </a:solidFill>
              </a:rPr>
              <a:t>Helium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  <p:pic>
        <p:nvPicPr>
          <p:cNvPr id="28677" name="Picture 5" descr="fusion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29150" y="1371600"/>
            <a:ext cx="4514850" cy="4800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powers stars?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4038600" cy="4525963"/>
          </a:xfrm>
        </p:spPr>
        <p:txBody>
          <a:bodyPr/>
          <a:lstStyle/>
          <a:p>
            <a:r>
              <a:rPr lang="en-US" altLang="en-US" sz="2400" dirty="0" smtClean="0"/>
              <a:t>In </a:t>
            </a:r>
            <a:r>
              <a:rPr lang="en-US" altLang="en-US" sz="2400" dirty="0"/>
              <a:t>the process, a very little </a:t>
            </a:r>
            <a:r>
              <a:rPr lang="en-US" altLang="en-US" sz="2400" dirty="0">
                <a:solidFill>
                  <a:srgbClr val="FF0000"/>
                </a:solidFill>
              </a:rPr>
              <a:t>mass</a:t>
            </a:r>
            <a:r>
              <a:rPr lang="en-US" altLang="en-US" sz="2400" dirty="0"/>
              <a:t> is lost</a:t>
            </a:r>
          </a:p>
          <a:p>
            <a:r>
              <a:rPr lang="en-US" altLang="en-US" sz="2400" dirty="0"/>
              <a:t>Very little mass turns into a lot of </a:t>
            </a:r>
            <a:r>
              <a:rPr lang="en-US" altLang="en-US" sz="2400" dirty="0">
                <a:solidFill>
                  <a:srgbClr val="FF0000"/>
                </a:solidFill>
              </a:rPr>
              <a:t>energy</a:t>
            </a:r>
            <a:r>
              <a:rPr lang="en-US" altLang="en-US" sz="2400" dirty="0"/>
              <a:t>, according to </a:t>
            </a:r>
            <a:br>
              <a:rPr lang="en-US" altLang="en-US" sz="2400" dirty="0"/>
            </a:br>
            <a:r>
              <a:rPr lang="en-US" altLang="en-US" sz="2400" dirty="0">
                <a:solidFill>
                  <a:srgbClr val="FF0000"/>
                </a:solidFill>
              </a:rPr>
              <a:t>E = mc</a:t>
            </a:r>
            <a:r>
              <a:rPr lang="en-US" altLang="en-US" sz="2400" baseline="30000" dirty="0">
                <a:solidFill>
                  <a:srgbClr val="FF0000"/>
                </a:solidFill>
              </a:rPr>
              <a:t>2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 lvl="1"/>
            <a:r>
              <a:rPr lang="en-US" altLang="en-US" sz="2000" dirty="0"/>
              <a:t>E = </a:t>
            </a:r>
            <a:r>
              <a:rPr lang="en-US" altLang="en-US" sz="2000" dirty="0" smtClean="0">
                <a:solidFill>
                  <a:srgbClr val="FF0000"/>
                </a:solidFill>
              </a:rPr>
              <a:t>energy</a:t>
            </a:r>
            <a:r>
              <a:rPr lang="en-US" altLang="en-US" sz="2000" dirty="0" smtClean="0"/>
              <a:t> </a:t>
            </a:r>
          </a:p>
          <a:p>
            <a:pPr lvl="1"/>
            <a:r>
              <a:rPr lang="en-US" altLang="en-US" sz="2000" dirty="0" smtClean="0"/>
              <a:t>m </a:t>
            </a:r>
            <a:r>
              <a:rPr lang="en-US" altLang="en-US" sz="2000" dirty="0"/>
              <a:t>= </a:t>
            </a:r>
            <a:r>
              <a:rPr lang="en-US" altLang="en-US" sz="2000" dirty="0" smtClean="0">
                <a:solidFill>
                  <a:srgbClr val="FF0000"/>
                </a:solidFill>
              </a:rPr>
              <a:t>mass</a:t>
            </a:r>
            <a:endParaRPr lang="en-US" altLang="en-US" sz="2000" dirty="0" smtClean="0"/>
          </a:p>
          <a:p>
            <a:pPr lvl="1"/>
            <a:r>
              <a:rPr lang="en-US" altLang="en-US" sz="2000" dirty="0" smtClean="0"/>
              <a:t>c </a:t>
            </a:r>
            <a:r>
              <a:rPr lang="en-US" altLang="en-US" sz="2000" dirty="0"/>
              <a:t>= </a:t>
            </a:r>
            <a:r>
              <a:rPr lang="en-US" altLang="en-US" sz="2000" dirty="0">
                <a:solidFill>
                  <a:srgbClr val="FF0000"/>
                </a:solidFill>
              </a:rPr>
              <a:t>speed of light</a:t>
            </a:r>
          </a:p>
        </p:txBody>
      </p:sp>
      <p:pic>
        <p:nvPicPr>
          <p:cNvPr id="28677" name="Picture 5" descr="fusion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29150" y="1371600"/>
            <a:ext cx="4514850" cy="4800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171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star is born!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 dirty="0"/>
              <a:t>Stars form from </a:t>
            </a:r>
            <a:r>
              <a:rPr lang="en-US" altLang="en-US" sz="2800" dirty="0">
                <a:solidFill>
                  <a:srgbClr val="FF0000"/>
                </a:solidFill>
              </a:rPr>
              <a:t>nebula</a:t>
            </a:r>
          </a:p>
          <a:p>
            <a:r>
              <a:rPr lang="en-US" altLang="en-US" sz="2800" dirty="0"/>
              <a:t>Gas </a:t>
            </a:r>
            <a:r>
              <a:rPr lang="en-US" altLang="en-US" sz="2800" dirty="0">
                <a:solidFill>
                  <a:srgbClr val="FF0000"/>
                </a:solidFill>
              </a:rPr>
              <a:t>collects</a:t>
            </a:r>
            <a:r>
              <a:rPr lang="en-US" altLang="en-US" sz="2800" dirty="0"/>
              <a:t> and starts to </a:t>
            </a:r>
            <a:r>
              <a:rPr lang="en-US" altLang="en-US" sz="2800" dirty="0">
                <a:solidFill>
                  <a:srgbClr val="FF0000"/>
                </a:solidFill>
              </a:rPr>
              <a:t>heat</a:t>
            </a:r>
          </a:p>
          <a:p>
            <a:r>
              <a:rPr lang="en-US" altLang="en-US" sz="2800" dirty="0"/>
              <a:t>When it starts to glow from the heat, it is a </a:t>
            </a:r>
            <a:r>
              <a:rPr lang="en-US" altLang="en-US" sz="2800" dirty="0">
                <a:solidFill>
                  <a:srgbClr val="FF0000"/>
                </a:solidFill>
              </a:rPr>
              <a:t>protostar</a:t>
            </a:r>
          </a:p>
          <a:p>
            <a:r>
              <a:rPr lang="en-US" altLang="en-US" sz="2800" dirty="0"/>
              <a:t>When </a:t>
            </a:r>
            <a:r>
              <a:rPr lang="en-US" altLang="en-US" sz="2800" dirty="0">
                <a:solidFill>
                  <a:srgbClr val="FF0000"/>
                </a:solidFill>
              </a:rPr>
              <a:t>fusion</a:t>
            </a:r>
            <a:r>
              <a:rPr lang="en-US" altLang="en-US" sz="2800" dirty="0"/>
              <a:t> starts in the core (at about 10 million degrees) it’s a star</a:t>
            </a:r>
          </a:p>
        </p:txBody>
      </p:sp>
      <p:pic>
        <p:nvPicPr>
          <p:cNvPr id="29701" name="Picture 5" descr="orion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776413"/>
            <a:ext cx="4038600" cy="4173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r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1554163"/>
            <a:ext cx="6629400" cy="53038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19200"/>
            <a:ext cx="4038600" cy="4525963"/>
          </a:xfrm>
        </p:spPr>
        <p:txBody>
          <a:bodyPr/>
          <a:lstStyle/>
          <a:p>
            <a:r>
              <a:rPr lang="en-US" altLang="en-US" sz="2800" dirty="0" smtClean="0"/>
              <a:t>As Hydrogen-Helium fusion occurs, it’s a </a:t>
            </a:r>
            <a:r>
              <a:rPr lang="en-US" altLang="en-US" sz="2800" dirty="0" smtClean="0">
                <a:solidFill>
                  <a:srgbClr val="FF0000"/>
                </a:solidFill>
              </a:rPr>
              <a:t>main sequence </a:t>
            </a:r>
            <a:r>
              <a:rPr lang="en-US" altLang="en-US" sz="2800" dirty="0" smtClean="0"/>
              <a:t>star</a:t>
            </a:r>
          </a:p>
          <a:p>
            <a:r>
              <a:rPr lang="en-US" altLang="en-US" sz="2800" dirty="0" smtClean="0"/>
              <a:t>How long it </a:t>
            </a:r>
            <a:r>
              <a:rPr lang="en-US" altLang="en-US" sz="2800" dirty="0" smtClean="0">
                <a:solidFill>
                  <a:srgbClr val="FF0000"/>
                </a:solidFill>
              </a:rPr>
              <a:t>lives</a:t>
            </a:r>
            <a:r>
              <a:rPr lang="en-US" altLang="en-US" sz="2800" dirty="0" smtClean="0"/>
              <a:t> and how it </a:t>
            </a:r>
            <a:r>
              <a:rPr lang="en-US" altLang="en-US" sz="2800" dirty="0" smtClean="0">
                <a:solidFill>
                  <a:srgbClr val="FF0000"/>
                </a:solidFill>
              </a:rPr>
              <a:t>dies</a:t>
            </a:r>
            <a:r>
              <a:rPr lang="en-US" altLang="en-US" sz="2800" dirty="0" smtClean="0"/>
              <a:t> is determined on its </a:t>
            </a:r>
            <a:r>
              <a:rPr lang="en-US" altLang="en-US" sz="2800" dirty="0" smtClean="0">
                <a:solidFill>
                  <a:srgbClr val="FF0000"/>
                </a:solidFill>
              </a:rPr>
              <a:t>mass</a:t>
            </a:r>
          </a:p>
          <a:p>
            <a:pPr lvl="1"/>
            <a:r>
              <a:rPr lang="en-US" altLang="en-US" sz="2400" dirty="0" smtClean="0"/>
              <a:t>Heavier stars burn </a:t>
            </a:r>
            <a:r>
              <a:rPr lang="en-US" altLang="en-US" sz="2400" dirty="0" smtClean="0">
                <a:solidFill>
                  <a:srgbClr val="FF0000"/>
                </a:solidFill>
              </a:rPr>
              <a:t>hotter</a:t>
            </a:r>
            <a:r>
              <a:rPr lang="en-US" altLang="en-US" sz="2400" dirty="0" smtClean="0"/>
              <a:t>, burn out </a:t>
            </a:r>
            <a:r>
              <a:rPr lang="en-US" altLang="en-US" sz="2400" dirty="0" smtClean="0">
                <a:solidFill>
                  <a:srgbClr val="FF0000"/>
                </a:solidFill>
              </a:rPr>
              <a:t>faster</a:t>
            </a:r>
            <a:r>
              <a:rPr lang="en-US" altLang="en-US" sz="2400" dirty="0" smtClean="0"/>
              <a:t>, and die more </a:t>
            </a:r>
            <a:r>
              <a:rPr lang="en-US" altLang="en-US" sz="2400" dirty="0" smtClean="0">
                <a:solidFill>
                  <a:srgbClr val="FF0000"/>
                </a:solidFill>
              </a:rPr>
              <a:t>violently</a:t>
            </a:r>
          </a:p>
          <a:p>
            <a:endParaRPr lang="en-US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h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163"/>
            <a:ext cx="8534400" cy="682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ngc6751c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6475" y="838200"/>
            <a:ext cx="3057525" cy="3657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Death in its many forms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4038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Most stars, like </a:t>
            </a:r>
            <a:r>
              <a:rPr lang="en-US" altLang="en-US" sz="2800" dirty="0" smtClean="0"/>
              <a:t>ours:</a:t>
            </a:r>
            <a:endParaRPr lang="en-US" altLang="en-US" sz="2800" dirty="0"/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Becomes a </a:t>
            </a:r>
            <a:r>
              <a:rPr lang="en-US" altLang="en-US" sz="2400" dirty="0" smtClean="0">
                <a:solidFill>
                  <a:srgbClr val="FF0000"/>
                </a:solidFill>
              </a:rPr>
              <a:t>red giant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Sheds outer layers, forming a </a:t>
            </a:r>
            <a:r>
              <a:rPr lang="en-US" altLang="en-US" sz="2400" dirty="0">
                <a:solidFill>
                  <a:srgbClr val="FF0000"/>
                </a:solidFill>
              </a:rPr>
              <a:t>nebula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exposing the dense, hot core, called a </a:t>
            </a:r>
            <a:r>
              <a:rPr lang="en-US" altLang="en-US" sz="2400" dirty="0">
                <a:solidFill>
                  <a:srgbClr val="FF0000"/>
                </a:solidFill>
              </a:rPr>
              <a:t>white </a:t>
            </a:r>
            <a:r>
              <a:rPr lang="en-US" altLang="en-US" sz="2400" dirty="0" smtClean="0">
                <a:solidFill>
                  <a:srgbClr val="FF0000"/>
                </a:solidFill>
              </a:rPr>
              <a:t>dwarf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pic>
        <p:nvPicPr>
          <p:cNvPr id="31752" name="Picture 8" descr="supernova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4038600"/>
            <a:ext cx="2819400" cy="2819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ngc6751c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6475" y="838200"/>
            <a:ext cx="3057525" cy="3657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Death in its many forms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4038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 smtClean="0"/>
              <a:t>Stars </a:t>
            </a:r>
            <a:r>
              <a:rPr lang="en-US" altLang="en-US" sz="2800" dirty="0"/>
              <a:t>more than 10 times the mass of the </a:t>
            </a:r>
            <a:r>
              <a:rPr lang="en-US" altLang="en-US" sz="2800" dirty="0" smtClean="0"/>
              <a:t>sun:</a:t>
            </a:r>
            <a:endParaRPr lang="en-US" altLang="en-US" sz="2800" dirty="0"/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Becomes a </a:t>
            </a:r>
            <a:r>
              <a:rPr lang="en-US" altLang="en-US" sz="2400" dirty="0">
                <a:solidFill>
                  <a:srgbClr val="FF0000"/>
                </a:solidFill>
              </a:rPr>
              <a:t>red supergiant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Explodes in a </a:t>
            </a:r>
            <a:r>
              <a:rPr lang="en-US" altLang="en-US" sz="2400" dirty="0">
                <a:solidFill>
                  <a:srgbClr val="FF0000"/>
                </a:solidFill>
              </a:rPr>
              <a:t>supernova</a:t>
            </a:r>
            <a:r>
              <a:rPr lang="en-US" altLang="en-US" sz="2400" dirty="0"/>
              <a:t>, forming a nebula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Core compresses to a </a:t>
            </a:r>
            <a:r>
              <a:rPr lang="en-US" altLang="en-US" sz="2400" dirty="0">
                <a:solidFill>
                  <a:srgbClr val="FF0000"/>
                </a:solidFill>
              </a:rPr>
              <a:t>neutron star </a:t>
            </a:r>
            <a:r>
              <a:rPr lang="en-US" altLang="en-US" sz="2400" dirty="0"/>
              <a:t>(1 big atomic nucleus) or a </a:t>
            </a:r>
            <a:r>
              <a:rPr lang="en-US" altLang="en-US" sz="2400" dirty="0">
                <a:solidFill>
                  <a:srgbClr val="FF0000"/>
                </a:solidFill>
              </a:rPr>
              <a:t>black hole</a:t>
            </a:r>
          </a:p>
        </p:txBody>
      </p:sp>
      <p:pic>
        <p:nvPicPr>
          <p:cNvPr id="31752" name="Picture 8" descr="supernova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4038600"/>
            <a:ext cx="2819400" cy="2819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92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Crab Supernova</a:t>
            </a:r>
          </a:p>
        </p:txBody>
      </p:sp>
      <p:pic>
        <p:nvPicPr>
          <p:cNvPr id="37893" name="Picture 5" descr="crab-nebula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03413"/>
            <a:ext cx="4953000" cy="391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6" name="Picture 8" descr="the_crab_nebula_as_seen_by_the_chandra_x-ray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1828800"/>
            <a:ext cx="4038600" cy="403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974725" y="5903913"/>
            <a:ext cx="22034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/>
              <a:t>Visible Light</a:t>
            </a: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5775325" y="5903913"/>
            <a:ext cx="12128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/>
              <a:t>X-rays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Stars</a:t>
            </a:r>
          </a:p>
        </p:txBody>
      </p:sp>
      <p:pic>
        <p:nvPicPr>
          <p:cNvPr id="3086" name="Picture 14" descr="http://csep10.phys.utk.edu/astr161/lect/time/starmap-large.gif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160" y="1588008"/>
            <a:ext cx="4712086" cy="427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 dirty="0" smtClean="0">
                <a:solidFill>
                  <a:srgbClr val="FF0000"/>
                </a:solidFill>
              </a:rPr>
              <a:t>Constellations</a:t>
            </a:r>
            <a:r>
              <a:rPr lang="en-US" altLang="en-US" sz="2800" dirty="0" smtClean="0"/>
              <a:t> — groups of stars</a:t>
            </a:r>
          </a:p>
          <a:p>
            <a:pPr lvl="1"/>
            <a:r>
              <a:rPr lang="en-US" altLang="en-US" sz="2400" dirty="0" smtClean="0">
                <a:solidFill>
                  <a:srgbClr val="FF0000"/>
                </a:solidFill>
              </a:rPr>
              <a:t>Greeks</a:t>
            </a:r>
            <a:r>
              <a:rPr lang="en-US" altLang="en-US" sz="2400" dirty="0" smtClean="0"/>
              <a:t> named most of them</a:t>
            </a:r>
          </a:p>
          <a:p>
            <a:pPr lvl="1"/>
            <a:r>
              <a:rPr lang="en-US" altLang="en-US" sz="2400" dirty="0" smtClean="0"/>
              <a:t>Sky is divided into </a:t>
            </a:r>
            <a:r>
              <a:rPr lang="en-US" altLang="en-US" sz="2400" dirty="0" smtClean="0">
                <a:solidFill>
                  <a:srgbClr val="FF0000"/>
                </a:solidFill>
              </a:rPr>
              <a:t>88</a:t>
            </a:r>
            <a:r>
              <a:rPr lang="en-US" altLang="en-US" sz="2400" dirty="0" smtClean="0"/>
              <a:t> of them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4191000" cy="1143000"/>
          </a:xfrm>
        </p:spPr>
        <p:txBody>
          <a:bodyPr/>
          <a:lstStyle/>
          <a:p>
            <a:r>
              <a:rPr lang="en-US" altLang="en-US"/>
              <a:t>Galaxies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dirty="0"/>
              <a:t>Galaxies are large groups of </a:t>
            </a:r>
            <a:r>
              <a:rPr lang="en-US" altLang="en-US" sz="2400" dirty="0">
                <a:solidFill>
                  <a:srgbClr val="FF0000"/>
                </a:solidFill>
              </a:rPr>
              <a:t>stars</a:t>
            </a:r>
            <a:r>
              <a:rPr lang="en-US" altLang="en-US" sz="2400" dirty="0"/>
              <a:t>, </a:t>
            </a:r>
            <a:r>
              <a:rPr lang="en-US" altLang="en-US" sz="2400" dirty="0">
                <a:solidFill>
                  <a:srgbClr val="FF0000"/>
                </a:solidFill>
              </a:rPr>
              <a:t>gas</a:t>
            </a:r>
            <a:r>
              <a:rPr lang="en-US" altLang="en-US" sz="2400" dirty="0"/>
              <a:t>, and </a:t>
            </a:r>
            <a:r>
              <a:rPr lang="en-US" altLang="en-US" sz="2400" dirty="0">
                <a:solidFill>
                  <a:srgbClr val="FF0000"/>
                </a:solidFill>
              </a:rPr>
              <a:t>dust</a:t>
            </a:r>
            <a:r>
              <a:rPr lang="en-US" altLang="en-US" sz="2400" dirty="0"/>
              <a:t> held together by </a:t>
            </a:r>
            <a:r>
              <a:rPr lang="en-US" altLang="en-US" sz="2400" dirty="0">
                <a:solidFill>
                  <a:srgbClr val="FF0000"/>
                </a:solidFill>
              </a:rPr>
              <a:t>gravity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Our sun is one </a:t>
            </a:r>
            <a:r>
              <a:rPr lang="en-US" altLang="en-US" sz="2400" dirty="0">
                <a:solidFill>
                  <a:srgbClr val="FF0000"/>
                </a:solidFill>
              </a:rPr>
              <a:t>star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The sun and planets make up our </a:t>
            </a:r>
            <a:r>
              <a:rPr lang="en-US" altLang="en-US" sz="2400" dirty="0">
                <a:solidFill>
                  <a:srgbClr val="FF0000"/>
                </a:solidFill>
              </a:rPr>
              <a:t>solar system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Our solar system is in the </a:t>
            </a:r>
            <a:r>
              <a:rPr lang="en-US" altLang="en-US" sz="2400" dirty="0">
                <a:solidFill>
                  <a:srgbClr val="FF0000"/>
                </a:solidFill>
              </a:rPr>
              <a:t>Milky Way Galaxy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About </a:t>
            </a:r>
            <a:r>
              <a:rPr lang="en-US" altLang="en-US" sz="2000" dirty="0">
                <a:solidFill>
                  <a:srgbClr val="FF0000"/>
                </a:solidFill>
              </a:rPr>
              <a:t>100,000</a:t>
            </a:r>
            <a:r>
              <a:rPr lang="en-US" altLang="en-US" sz="2000" dirty="0"/>
              <a:t> </a:t>
            </a:r>
            <a:r>
              <a:rPr lang="en-US" altLang="en-US" sz="2000" dirty="0" smtClean="0"/>
              <a:t>light years </a:t>
            </a:r>
            <a:r>
              <a:rPr lang="en-US" altLang="en-US" sz="2000" dirty="0"/>
              <a:t>wide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Sun is about </a:t>
            </a:r>
            <a:r>
              <a:rPr lang="en-US" altLang="en-US" sz="2000" dirty="0">
                <a:solidFill>
                  <a:srgbClr val="FF0000"/>
                </a:solidFill>
              </a:rPr>
              <a:t>30,000</a:t>
            </a:r>
            <a:r>
              <a:rPr lang="en-US" altLang="en-US" sz="2000" dirty="0"/>
              <a:t> </a:t>
            </a:r>
            <a:r>
              <a:rPr lang="en-US" altLang="en-US" sz="2000" dirty="0" smtClean="0"/>
              <a:t>light years </a:t>
            </a:r>
            <a:r>
              <a:rPr lang="en-US" altLang="en-US" sz="2000" dirty="0"/>
              <a:t>from the center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There are about </a:t>
            </a:r>
            <a:r>
              <a:rPr lang="en-US" altLang="en-US" sz="2400" dirty="0">
                <a:solidFill>
                  <a:srgbClr val="FF0000"/>
                </a:solidFill>
              </a:rPr>
              <a:t>200 billion </a:t>
            </a:r>
            <a:r>
              <a:rPr lang="en-US" altLang="en-US" sz="2400" dirty="0"/>
              <a:t>other stars in our galaxy</a:t>
            </a:r>
          </a:p>
        </p:txBody>
      </p:sp>
      <p:pic>
        <p:nvPicPr>
          <p:cNvPr id="41989" name="Picture 5" descr="mw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54563" y="0"/>
            <a:ext cx="4389437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4038600" cy="1143000"/>
          </a:xfrm>
        </p:spPr>
        <p:txBody>
          <a:bodyPr/>
          <a:lstStyle/>
          <a:p>
            <a:r>
              <a:rPr lang="en-US" altLang="en-US"/>
              <a:t>Clusters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90600"/>
            <a:ext cx="4038600" cy="4525963"/>
          </a:xfrm>
        </p:spPr>
        <p:txBody>
          <a:bodyPr/>
          <a:lstStyle/>
          <a:p>
            <a:r>
              <a:rPr lang="en-US" altLang="en-US" sz="2800" dirty="0"/>
              <a:t>There are about </a:t>
            </a:r>
            <a:r>
              <a:rPr lang="en-US" altLang="en-US" sz="2800" dirty="0">
                <a:solidFill>
                  <a:srgbClr val="FF0000"/>
                </a:solidFill>
              </a:rPr>
              <a:t>100 billion </a:t>
            </a:r>
            <a:r>
              <a:rPr lang="en-US" altLang="en-US" sz="2800" dirty="0"/>
              <a:t>galaxies in the universe</a:t>
            </a:r>
          </a:p>
          <a:p>
            <a:r>
              <a:rPr lang="en-US" altLang="en-US" sz="2800" dirty="0"/>
              <a:t>Our Galaxy is part of a group of about 30 galaxies, called the </a:t>
            </a:r>
            <a:r>
              <a:rPr lang="en-US" altLang="en-US" sz="2800" dirty="0">
                <a:solidFill>
                  <a:srgbClr val="FF0000"/>
                </a:solidFill>
              </a:rPr>
              <a:t>Local Group</a:t>
            </a:r>
          </a:p>
          <a:p>
            <a:r>
              <a:rPr lang="en-US" altLang="en-US" sz="2800" dirty="0"/>
              <a:t>The Local Group is part of a </a:t>
            </a:r>
            <a:r>
              <a:rPr lang="en-US" altLang="en-US" sz="2800" dirty="0">
                <a:solidFill>
                  <a:srgbClr val="FF0000"/>
                </a:solidFill>
              </a:rPr>
              <a:t>cluster</a:t>
            </a:r>
            <a:r>
              <a:rPr lang="en-US" altLang="en-US" sz="2800" dirty="0"/>
              <a:t>, called the </a:t>
            </a:r>
            <a:r>
              <a:rPr lang="en-US" altLang="en-US" sz="2800" dirty="0">
                <a:solidFill>
                  <a:srgbClr val="FF0000"/>
                </a:solidFill>
              </a:rPr>
              <a:t>Local Cluster</a:t>
            </a:r>
          </a:p>
          <a:p>
            <a:r>
              <a:rPr lang="en-US" altLang="en-US" sz="2800" dirty="0"/>
              <a:t>The Local Cluster is part of a </a:t>
            </a:r>
            <a:r>
              <a:rPr lang="en-US" altLang="en-US" sz="2800" dirty="0" err="1">
                <a:solidFill>
                  <a:srgbClr val="FF0000"/>
                </a:solidFill>
              </a:rPr>
              <a:t>supercluster</a:t>
            </a:r>
            <a:r>
              <a:rPr lang="en-US" altLang="en-US" sz="2800" dirty="0"/>
              <a:t>, called the </a:t>
            </a:r>
            <a:r>
              <a:rPr lang="en-US" altLang="en-US" sz="2800" dirty="0">
                <a:solidFill>
                  <a:srgbClr val="FF0000"/>
                </a:solidFill>
              </a:rPr>
              <a:t>Local </a:t>
            </a:r>
            <a:r>
              <a:rPr lang="en-US" altLang="en-US" sz="2800" dirty="0" err="1">
                <a:solidFill>
                  <a:srgbClr val="FF0000"/>
                </a:solidFill>
              </a:rPr>
              <a:t>Supercluster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pic>
        <p:nvPicPr>
          <p:cNvPr id="43017" name="Picture 9" descr="hubble_deep_field_wall2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6200" y="1828800"/>
            <a:ext cx="5257800" cy="3943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4572000" cy="1143000"/>
          </a:xfrm>
        </p:spPr>
        <p:txBody>
          <a:bodyPr/>
          <a:lstStyle/>
          <a:p>
            <a:r>
              <a:rPr lang="en-US" altLang="en-US"/>
              <a:t>Types of Galaxies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4038600" cy="4525963"/>
          </a:xfrm>
        </p:spPr>
        <p:txBody>
          <a:bodyPr/>
          <a:lstStyle/>
          <a:p>
            <a:r>
              <a:rPr lang="en-US" altLang="en-US" sz="2800" dirty="0" smtClean="0">
                <a:solidFill>
                  <a:srgbClr val="FF0000"/>
                </a:solidFill>
              </a:rPr>
              <a:t>Elliptical</a:t>
            </a:r>
            <a:r>
              <a:rPr lang="en-US" altLang="en-US" sz="2800" dirty="0" smtClean="0"/>
              <a:t> —</a:t>
            </a:r>
            <a:r>
              <a:rPr lang="en-US" altLang="en-US" sz="2800" dirty="0"/>
              <a:t>shaped like large 3-D ellipses</a:t>
            </a:r>
          </a:p>
          <a:p>
            <a:pPr lvl="1"/>
            <a:r>
              <a:rPr lang="en-US" altLang="en-US" sz="2400" dirty="0"/>
              <a:t>Most common</a:t>
            </a:r>
          </a:p>
          <a:p>
            <a:pPr lvl="1"/>
            <a:r>
              <a:rPr lang="en-US" altLang="en-US" sz="2400" dirty="0"/>
              <a:t>Some small, some as large as our whole </a:t>
            </a:r>
            <a:r>
              <a:rPr lang="en-US" altLang="en-US" sz="2400" dirty="0">
                <a:solidFill>
                  <a:srgbClr val="FF0000"/>
                </a:solidFill>
              </a:rPr>
              <a:t>Local Group</a:t>
            </a:r>
          </a:p>
          <a:p>
            <a:r>
              <a:rPr lang="en-US" altLang="en-US" sz="2800" dirty="0" smtClean="0">
                <a:solidFill>
                  <a:srgbClr val="FF0000"/>
                </a:solidFill>
              </a:rPr>
              <a:t>Spiral</a:t>
            </a:r>
            <a:r>
              <a:rPr lang="en-US" altLang="en-US" sz="2800" dirty="0" smtClean="0"/>
              <a:t> —</a:t>
            </a:r>
            <a:r>
              <a:rPr lang="en-US" altLang="en-US" sz="2800" dirty="0"/>
              <a:t>have spiral arms winding out from the center</a:t>
            </a:r>
          </a:p>
          <a:p>
            <a:pPr lvl="1"/>
            <a:r>
              <a:rPr lang="en-US" altLang="en-US" sz="2400" dirty="0">
                <a:solidFill>
                  <a:srgbClr val="FF0000"/>
                </a:solidFill>
              </a:rPr>
              <a:t>Milky Way</a:t>
            </a:r>
          </a:p>
          <a:p>
            <a:r>
              <a:rPr lang="en-US" altLang="en-US" sz="2800" dirty="0" smtClean="0">
                <a:solidFill>
                  <a:srgbClr val="FF0000"/>
                </a:solidFill>
              </a:rPr>
              <a:t>Irregular</a:t>
            </a:r>
            <a:r>
              <a:rPr lang="en-US" altLang="en-US" sz="2800" dirty="0" smtClean="0"/>
              <a:t> —</a:t>
            </a:r>
            <a:r>
              <a:rPr lang="en-US" altLang="en-US" sz="2800" dirty="0"/>
              <a:t>just don’t fit any shape</a:t>
            </a:r>
          </a:p>
          <a:p>
            <a:pPr lvl="1"/>
            <a:r>
              <a:rPr lang="en-US" altLang="en-US" sz="2400" dirty="0"/>
              <a:t>Probably made by galaxy </a:t>
            </a:r>
            <a:r>
              <a:rPr lang="en-US" altLang="en-US" sz="2400" dirty="0">
                <a:solidFill>
                  <a:srgbClr val="FF0000"/>
                </a:solidFill>
              </a:rPr>
              <a:t>collisions</a:t>
            </a:r>
          </a:p>
        </p:txBody>
      </p:sp>
      <p:pic>
        <p:nvPicPr>
          <p:cNvPr id="44037" name="Picture 5" descr="galaxy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914400"/>
            <a:ext cx="1905000" cy="1905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40" name="Picture 8" descr="galaxy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70725" y="2057400"/>
            <a:ext cx="2073275" cy="2187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43" name="Picture 11" descr="aat06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229100"/>
            <a:ext cx="32385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Expansion of the Universe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95400"/>
            <a:ext cx="4038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dirty="0"/>
              <a:t>The universe is </a:t>
            </a:r>
            <a:r>
              <a:rPr lang="en-US" altLang="en-US" sz="2800" dirty="0">
                <a:solidFill>
                  <a:srgbClr val="FF0000"/>
                </a:solidFill>
              </a:rPr>
              <a:t>expanding</a:t>
            </a:r>
            <a:r>
              <a:rPr lang="en-US" altLang="en-US" sz="2800" dirty="0"/>
              <a:t>!!!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Evidence (courtesy of Edwin Hubble)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All galaxies are moving </a:t>
            </a:r>
            <a:r>
              <a:rPr lang="en-US" altLang="en-US" sz="2400" dirty="0">
                <a:solidFill>
                  <a:srgbClr val="FF0000"/>
                </a:solidFill>
              </a:rPr>
              <a:t>away</a:t>
            </a:r>
            <a:r>
              <a:rPr lang="en-US" altLang="en-US" sz="2400" dirty="0"/>
              <a:t> from us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Farther galaxies are moving away </a:t>
            </a:r>
            <a:r>
              <a:rPr lang="en-US" altLang="en-US" sz="2400" dirty="0">
                <a:solidFill>
                  <a:srgbClr val="FF0000"/>
                </a:solidFill>
              </a:rPr>
              <a:t>faster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How do we measure this?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>
                <a:solidFill>
                  <a:srgbClr val="FF0000"/>
                </a:solidFill>
              </a:rPr>
              <a:t>Doppler </a:t>
            </a:r>
            <a:r>
              <a:rPr lang="en-US" altLang="en-US" sz="2400" dirty="0" smtClean="0">
                <a:solidFill>
                  <a:srgbClr val="FF0000"/>
                </a:solidFill>
              </a:rPr>
              <a:t>shift </a:t>
            </a:r>
            <a:r>
              <a:rPr lang="en-US" altLang="en-US" sz="2400" dirty="0" smtClean="0"/>
              <a:t>—</a:t>
            </a:r>
            <a:r>
              <a:rPr lang="en-US" altLang="en-US" sz="2400" dirty="0"/>
              <a:t>waves scrunch together </a:t>
            </a:r>
            <a:r>
              <a:rPr lang="en-US" altLang="en-US" sz="2400" dirty="0">
                <a:solidFill>
                  <a:srgbClr val="FF0000"/>
                </a:solidFill>
              </a:rPr>
              <a:t>ahead</a:t>
            </a:r>
            <a:r>
              <a:rPr lang="en-US" altLang="en-US" sz="2400" dirty="0"/>
              <a:t> of a moving object, </a:t>
            </a:r>
            <a:r>
              <a:rPr lang="en-US" altLang="en-US" sz="2400" dirty="0">
                <a:solidFill>
                  <a:srgbClr val="FF0000"/>
                </a:solidFill>
              </a:rPr>
              <a:t>spread</a:t>
            </a:r>
            <a:r>
              <a:rPr lang="en-US" altLang="en-US" sz="2400" dirty="0"/>
              <a:t> out behind</a:t>
            </a:r>
          </a:p>
        </p:txBody>
      </p:sp>
      <p:pic>
        <p:nvPicPr>
          <p:cNvPr id="45061" name="Picture 5" descr="fig6-15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6200" y="1219200"/>
            <a:ext cx="5257800" cy="3865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Stars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 dirty="0" smtClean="0">
                <a:solidFill>
                  <a:srgbClr val="FF0000"/>
                </a:solidFill>
              </a:rPr>
              <a:t>Sirius</a:t>
            </a:r>
            <a:r>
              <a:rPr lang="en-US" altLang="en-US" sz="2800" dirty="0" smtClean="0"/>
              <a:t> — brightest </a:t>
            </a:r>
            <a:r>
              <a:rPr lang="en-US" altLang="en-US" sz="2800" dirty="0"/>
              <a:t>star in the sky</a:t>
            </a:r>
          </a:p>
          <a:p>
            <a:r>
              <a:rPr lang="en-US" altLang="en-US" sz="2800" dirty="0">
                <a:solidFill>
                  <a:srgbClr val="FF0000"/>
                </a:solidFill>
              </a:rPr>
              <a:t>Polaris</a:t>
            </a:r>
            <a:r>
              <a:rPr lang="en-US" altLang="en-US" sz="2800" dirty="0"/>
              <a:t> (north star)—above north pole</a:t>
            </a:r>
          </a:p>
          <a:p>
            <a:pPr lvl="1"/>
            <a:r>
              <a:rPr lang="en-US" altLang="en-US" sz="2400" dirty="0"/>
              <a:t>it’s the only star that doesn’t appear to </a:t>
            </a:r>
            <a:r>
              <a:rPr lang="en-US" altLang="en-US" sz="2400" dirty="0">
                <a:solidFill>
                  <a:srgbClr val="FF0000"/>
                </a:solidFill>
              </a:rPr>
              <a:t>move</a:t>
            </a:r>
          </a:p>
        </p:txBody>
      </p:sp>
      <p:pic>
        <p:nvPicPr>
          <p:cNvPr id="52228" name="Picture 4" descr="http://www.astronomy.org/StarWatch/February/2-05-sirius-polaris.gif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33728"/>
            <a:ext cx="4343400" cy="367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50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Brightness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19200"/>
            <a:ext cx="4038600" cy="4525963"/>
          </a:xfrm>
        </p:spPr>
        <p:txBody>
          <a:bodyPr/>
          <a:lstStyle/>
          <a:p>
            <a:r>
              <a:rPr lang="en-US" altLang="en-US" sz="2800" dirty="0">
                <a:solidFill>
                  <a:srgbClr val="FF0000"/>
                </a:solidFill>
              </a:rPr>
              <a:t>Absolute </a:t>
            </a:r>
            <a:r>
              <a:rPr lang="en-US" altLang="en-US" sz="2800" dirty="0" smtClean="0">
                <a:solidFill>
                  <a:srgbClr val="FF0000"/>
                </a:solidFill>
              </a:rPr>
              <a:t>magnitude </a:t>
            </a:r>
            <a:r>
              <a:rPr lang="en-US" altLang="en-US" sz="2800" dirty="0" smtClean="0"/>
              <a:t>—</a:t>
            </a:r>
            <a:r>
              <a:rPr lang="en-US" altLang="en-US" sz="2800" dirty="0"/>
              <a:t>how much light the star is actually giving off</a:t>
            </a:r>
          </a:p>
          <a:p>
            <a:pPr lvl="1"/>
            <a:r>
              <a:rPr lang="en-US" altLang="en-US" sz="2400" dirty="0" smtClean="0">
                <a:solidFill>
                  <a:srgbClr val="FF0000"/>
                </a:solidFill>
              </a:rPr>
              <a:t>Quasars</a:t>
            </a:r>
            <a:r>
              <a:rPr lang="en-US" altLang="en-US" sz="2400" dirty="0" smtClean="0"/>
              <a:t> —</a:t>
            </a:r>
            <a:r>
              <a:rPr lang="en-US" altLang="en-US" sz="2400" dirty="0"/>
              <a:t>the brightest objects </a:t>
            </a:r>
            <a:r>
              <a:rPr lang="en-US" altLang="en-US" sz="2400" dirty="0" smtClean="0"/>
              <a:t>known</a:t>
            </a:r>
            <a:endParaRPr lang="en-US" altLang="en-US" sz="2400" dirty="0"/>
          </a:p>
        </p:txBody>
      </p:sp>
      <p:pic>
        <p:nvPicPr>
          <p:cNvPr id="4101" name="Picture 5" descr="leonids2001d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5325" y="1600200"/>
            <a:ext cx="4638675" cy="5257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24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Brightness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19200"/>
            <a:ext cx="4038600" cy="4525963"/>
          </a:xfrm>
        </p:spPr>
        <p:txBody>
          <a:bodyPr/>
          <a:lstStyle/>
          <a:p>
            <a:r>
              <a:rPr lang="en-US" altLang="en-US" sz="2800" dirty="0" smtClean="0">
                <a:solidFill>
                  <a:srgbClr val="FF0000"/>
                </a:solidFill>
              </a:rPr>
              <a:t>Apparent magnitude </a:t>
            </a:r>
            <a:r>
              <a:rPr lang="en-US" altLang="en-US" sz="2800" dirty="0" smtClean="0"/>
              <a:t>—</a:t>
            </a:r>
            <a:r>
              <a:rPr lang="en-US" altLang="en-US" sz="2800" dirty="0"/>
              <a:t>how much light reaches the Earth</a:t>
            </a:r>
          </a:p>
          <a:p>
            <a:pPr lvl="1"/>
            <a:r>
              <a:rPr lang="en-US" altLang="en-US" sz="2400" dirty="0"/>
              <a:t>Stars appear brighter when they’re </a:t>
            </a:r>
            <a:r>
              <a:rPr lang="en-US" altLang="en-US" sz="2400" dirty="0">
                <a:solidFill>
                  <a:srgbClr val="FF0000"/>
                </a:solidFill>
              </a:rPr>
              <a:t>closer</a:t>
            </a:r>
          </a:p>
          <a:p>
            <a:pPr lvl="1"/>
            <a:r>
              <a:rPr lang="en-US" altLang="en-US" sz="2400" dirty="0"/>
              <a:t>Quasars appear very </a:t>
            </a:r>
            <a:r>
              <a:rPr lang="en-US" altLang="en-US" sz="2400" dirty="0">
                <a:solidFill>
                  <a:srgbClr val="FF0000"/>
                </a:solidFill>
              </a:rPr>
              <a:t>dim</a:t>
            </a:r>
            <a:r>
              <a:rPr lang="en-US" altLang="en-US" sz="2400" dirty="0"/>
              <a:t>, because they’re all very far away</a:t>
            </a:r>
          </a:p>
        </p:txBody>
      </p:sp>
      <p:pic>
        <p:nvPicPr>
          <p:cNvPr id="4101" name="Picture 5" descr="leonids2001d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5325" y="1600200"/>
            <a:ext cx="4638675" cy="5257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502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Distances to stars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FF0000"/>
                </a:solidFill>
              </a:rPr>
              <a:t>Light </a:t>
            </a:r>
            <a:r>
              <a:rPr lang="en-US" altLang="en-US" sz="2800" dirty="0" smtClean="0">
                <a:solidFill>
                  <a:srgbClr val="FF0000"/>
                </a:solidFill>
              </a:rPr>
              <a:t>years </a:t>
            </a:r>
            <a:r>
              <a:rPr lang="en-US" altLang="en-US" sz="2800" dirty="0" smtClean="0"/>
              <a:t>—</a:t>
            </a:r>
            <a:r>
              <a:rPr lang="en-US" altLang="en-US" sz="2800" dirty="0"/>
              <a:t>distance light travels in one year</a:t>
            </a:r>
          </a:p>
          <a:p>
            <a:pPr lvl="1"/>
            <a:r>
              <a:rPr lang="en-US" altLang="en-US" sz="2400" dirty="0"/>
              <a:t>9.5 </a:t>
            </a:r>
            <a:r>
              <a:rPr lang="en-US" altLang="en-US" sz="2400" dirty="0">
                <a:solidFill>
                  <a:srgbClr val="FF0000"/>
                </a:solidFill>
              </a:rPr>
              <a:t>trillion</a:t>
            </a:r>
            <a:r>
              <a:rPr lang="en-US" altLang="en-US" sz="2400" dirty="0"/>
              <a:t> km</a:t>
            </a:r>
          </a:p>
          <a:p>
            <a:pPr lvl="1"/>
            <a:r>
              <a:rPr lang="en-US" altLang="en-US" sz="2400" dirty="0" err="1"/>
              <a:t>Proxima</a:t>
            </a:r>
            <a:r>
              <a:rPr lang="en-US" altLang="en-US" sz="2400" dirty="0"/>
              <a:t> Centauri is the closest, at </a:t>
            </a:r>
            <a:r>
              <a:rPr lang="en-US" altLang="en-US" sz="2400" dirty="0">
                <a:solidFill>
                  <a:srgbClr val="FF0000"/>
                </a:solidFill>
              </a:rPr>
              <a:t>4.2 light years</a:t>
            </a:r>
          </a:p>
          <a:p>
            <a:r>
              <a:rPr lang="en-US" altLang="en-US" sz="2800" dirty="0" smtClean="0">
                <a:solidFill>
                  <a:srgbClr val="FF0000"/>
                </a:solidFill>
              </a:rPr>
              <a:t>Parallax</a:t>
            </a:r>
            <a:r>
              <a:rPr lang="en-US" altLang="en-US" sz="2800" dirty="0" smtClean="0"/>
              <a:t> —</a:t>
            </a:r>
            <a:r>
              <a:rPr lang="en-US" altLang="en-US" sz="2800" dirty="0"/>
              <a:t>apparent shift of a star’s position when viewed from </a:t>
            </a:r>
            <a:r>
              <a:rPr lang="en-US" altLang="en-US" sz="2800" dirty="0">
                <a:solidFill>
                  <a:srgbClr val="FF0000"/>
                </a:solidFill>
              </a:rPr>
              <a:t>different</a:t>
            </a:r>
            <a:r>
              <a:rPr lang="en-US" altLang="en-US" sz="2800" dirty="0"/>
              <a:t> places</a:t>
            </a:r>
          </a:p>
          <a:p>
            <a:pPr lvl="1"/>
            <a:r>
              <a:rPr lang="en-US" altLang="en-US" sz="2400" dirty="0"/>
              <a:t>Used to measure </a:t>
            </a:r>
            <a:r>
              <a:rPr lang="en-US" altLang="en-US" sz="2400" dirty="0">
                <a:solidFill>
                  <a:srgbClr val="FF0000"/>
                </a:solidFill>
              </a:rPr>
              <a:t>distances</a:t>
            </a:r>
            <a:r>
              <a:rPr lang="en-US" altLang="en-US" sz="2400" dirty="0"/>
              <a:t> to some stars</a:t>
            </a:r>
          </a:p>
        </p:txBody>
      </p:sp>
      <p:pic>
        <p:nvPicPr>
          <p:cNvPr id="5128" name="Picture 8" descr="parallax"/>
          <p:cNvPicPr>
            <a:picLocks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68825" y="1981200"/>
            <a:ext cx="4575175" cy="4230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Temperature and composition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 dirty="0"/>
              <a:t>Temperatures are </a:t>
            </a:r>
            <a:r>
              <a:rPr lang="en-US" altLang="en-US" sz="2800" dirty="0">
                <a:solidFill>
                  <a:srgbClr val="FF0000"/>
                </a:solidFill>
              </a:rPr>
              <a:t>different</a:t>
            </a:r>
            <a:r>
              <a:rPr lang="en-US" altLang="en-US" sz="2800" dirty="0"/>
              <a:t> for different </a:t>
            </a:r>
            <a:r>
              <a:rPr lang="en-US" altLang="en-US" sz="2800" dirty="0">
                <a:solidFill>
                  <a:srgbClr val="FF0000"/>
                </a:solidFill>
              </a:rPr>
              <a:t>colored</a:t>
            </a:r>
            <a:r>
              <a:rPr lang="en-US" altLang="en-US" sz="2800" dirty="0"/>
              <a:t> stars</a:t>
            </a:r>
          </a:p>
          <a:p>
            <a:pPr lvl="1"/>
            <a:r>
              <a:rPr lang="en-US" altLang="en-US" sz="2400" dirty="0" smtClean="0">
                <a:solidFill>
                  <a:srgbClr val="FF0000"/>
                </a:solidFill>
              </a:rPr>
              <a:t>Blue-white </a:t>
            </a:r>
            <a:r>
              <a:rPr lang="en-US" altLang="en-US" sz="2400" dirty="0" smtClean="0"/>
              <a:t>—</a:t>
            </a:r>
            <a:r>
              <a:rPr lang="en-US" altLang="en-US" sz="2400" dirty="0"/>
              <a:t>hottest</a:t>
            </a:r>
          </a:p>
          <a:p>
            <a:pPr lvl="1"/>
            <a:r>
              <a:rPr lang="en-US" altLang="en-US" sz="2400" dirty="0" smtClean="0">
                <a:solidFill>
                  <a:srgbClr val="FF0000"/>
                </a:solidFill>
              </a:rPr>
              <a:t>Yellow</a:t>
            </a:r>
            <a:r>
              <a:rPr lang="en-US" altLang="en-US" sz="2400" dirty="0" smtClean="0"/>
              <a:t> —</a:t>
            </a:r>
            <a:r>
              <a:rPr lang="en-US" altLang="en-US" sz="2400" dirty="0"/>
              <a:t>average</a:t>
            </a:r>
          </a:p>
          <a:p>
            <a:pPr lvl="1"/>
            <a:r>
              <a:rPr lang="en-US" altLang="en-US" sz="2400" dirty="0" smtClean="0">
                <a:solidFill>
                  <a:srgbClr val="FF0000"/>
                </a:solidFill>
              </a:rPr>
              <a:t>Red</a:t>
            </a:r>
            <a:r>
              <a:rPr lang="en-US" altLang="en-US" sz="2400" dirty="0" smtClean="0"/>
              <a:t> —</a:t>
            </a:r>
            <a:r>
              <a:rPr lang="en-US" altLang="en-US" sz="2400" dirty="0"/>
              <a:t>coolest</a:t>
            </a:r>
          </a:p>
          <a:p>
            <a:r>
              <a:rPr lang="en-US" altLang="en-US" sz="2800" dirty="0">
                <a:solidFill>
                  <a:srgbClr val="FF0000"/>
                </a:solidFill>
              </a:rPr>
              <a:t>Composition</a:t>
            </a:r>
            <a:r>
              <a:rPr lang="en-US" altLang="en-US" sz="2800" dirty="0"/>
              <a:t> of a star can be determined from the specific </a:t>
            </a:r>
            <a:r>
              <a:rPr lang="en-US" altLang="en-US" sz="2800" dirty="0">
                <a:solidFill>
                  <a:srgbClr val="FF0000"/>
                </a:solidFill>
              </a:rPr>
              <a:t>colors</a:t>
            </a:r>
            <a:r>
              <a:rPr lang="en-US" altLang="en-US" sz="2800" dirty="0"/>
              <a:t> it gives off</a:t>
            </a:r>
          </a:p>
        </p:txBody>
      </p:sp>
      <p:pic>
        <p:nvPicPr>
          <p:cNvPr id="6149" name="Picture 5" descr="sun_rg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0" y="1447800"/>
            <a:ext cx="3276600" cy="288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2" name="Picture 8" descr="massive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10450" y="3581400"/>
            <a:ext cx="1733550" cy="3276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3886200" cy="1143000"/>
          </a:xfrm>
        </p:spPr>
        <p:txBody>
          <a:bodyPr/>
          <a:lstStyle/>
          <a:p>
            <a:r>
              <a:rPr lang="en-US" altLang="en-US"/>
              <a:t>The Sun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FF0000"/>
                </a:solidFill>
              </a:rPr>
              <a:t>99%</a:t>
            </a:r>
            <a:r>
              <a:rPr lang="en-US" altLang="en-US" sz="2800" dirty="0"/>
              <a:t> of the solar system </a:t>
            </a:r>
            <a:r>
              <a:rPr lang="en-US" altLang="en-US" sz="2800" dirty="0">
                <a:solidFill>
                  <a:srgbClr val="FF0000"/>
                </a:solidFill>
              </a:rPr>
              <a:t>mass</a:t>
            </a:r>
            <a:r>
              <a:rPr lang="en-US" altLang="en-US" sz="2800" dirty="0"/>
              <a:t> is in the sun</a:t>
            </a:r>
          </a:p>
          <a:p>
            <a:r>
              <a:rPr lang="en-US" altLang="en-US" sz="2800" dirty="0"/>
              <a:t>All processes on earth are possible because of the </a:t>
            </a:r>
            <a:r>
              <a:rPr lang="en-US" altLang="en-US" sz="2800" dirty="0">
                <a:solidFill>
                  <a:srgbClr val="FF0000"/>
                </a:solidFill>
              </a:rPr>
              <a:t>energy</a:t>
            </a:r>
            <a:r>
              <a:rPr lang="en-US" altLang="en-US" sz="2800" dirty="0"/>
              <a:t> from the sun</a:t>
            </a:r>
          </a:p>
          <a:p>
            <a:r>
              <a:rPr lang="en-US" altLang="en-US" sz="2800" dirty="0"/>
              <a:t>Average </a:t>
            </a:r>
            <a:r>
              <a:rPr lang="en-US" altLang="en-US" sz="2800" dirty="0">
                <a:solidFill>
                  <a:srgbClr val="FF0000"/>
                </a:solidFill>
              </a:rPr>
              <a:t>middle-aged</a:t>
            </a:r>
            <a:r>
              <a:rPr lang="en-US" altLang="en-US" sz="2800" dirty="0"/>
              <a:t> star</a:t>
            </a:r>
          </a:p>
          <a:p>
            <a:r>
              <a:rPr lang="en-US" altLang="en-US" sz="2800" dirty="0"/>
              <a:t>Odd that it’s </a:t>
            </a:r>
            <a:r>
              <a:rPr lang="en-US" altLang="en-US" sz="2800" dirty="0">
                <a:solidFill>
                  <a:srgbClr val="FF0000"/>
                </a:solidFill>
              </a:rPr>
              <a:t>single</a:t>
            </a:r>
          </a:p>
          <a:p>
            <a:pPr lvl="1"/>
            <a:r>
              <a:rPr lang="en-US" altLang="en-US" sz="2400" dirty="0"/>
              <a:t>Most stars occur in pairs called </a:t>
            </a:r>
            <a:r>
              <a:rPr lang="en-US" altLang="en-US" sz="2400" dirty="0">
                <a:solidFill>
                  <a:srgbClr val="FF0000"/>
                </a:solidFill>
              </a:rPr>
              <a:t>binary stars</a:t>
            </a:r>
          </a:p>
          <a:p>
            <a:pPr lvl="1"/>
            <a:r>
              <a:rPr lang="en-US" altLang="en-US" sz="2400" dirty="0"/>
              <a:t>Larger groups of stars are called </a:t>
            </a:r>
            <a:r>
              <a:rPr lang="en-US" altLang="en-US" sz="2400" dirty="0">
                <a:solidFill>
                  <a:srgbClr val="FF0000"/>
                </a:solidFill>
              </a:rPr>
              <a:t>clusters</a:t>
            </a:r>
          </a:p>
        </p:txBody>
      </p:sp>
      <p:pic>
        <p:nvPicPr>
          <p:cNvPr id="18437" name="Picture 5" descr="sun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0"/>
            <a:ext cx="4724400" cy="3665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40" name="Picture 8" descr="pleiades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2638" y="3886200"/>
            <a:ext cx="3281362" cy="2187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6553200" y="6096000"/>
            <a:ext cx="228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/>
              <a:t>Pleiades cluster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sun’s atmosphere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 dirty="0" smtClean="0">
                <a:solidFill>
                  <a:srgbClr val="FF0000"/>
                </a:solidFill>
              </a:rPr>
              <a:t>Core</a:t>
            </a:r>
            <a:r>
              <a:rPr lang="en-US" altLang="en-US" sz="2800" dirty="0" smtClean="0"/>
              <a:t> —</a:t>
            </a:r>
            <a:r>
              <a:rPr lang="en-US" altLang="en-US" sz="2800" dirty="0"/>
              <a:t>where the energy is produced by nuclear </a:t>
            </a:r>
            <a:r>
              <a:rPr lang="en-US" altLang="en-US" sz="2800" dirty="0">
                <a:solidFill>
                  <a:srgbClr val="FF0000"/>
                </a:solidFill>
              </a:rPr>
              <a:t>fusion</a:t>
            </a:r>
          </a:p>
          <a:p>
            <a:r>
              <a:rPr lang="en-US" altLang="en-US" sz="2800" dirty="0" smtClean="0">
                <a:solidFill>
                  <a:srgbClr val="FF0000"/>
                </a:solidFill>
              </a:rPr>
              <a:t>Photosphere</a:t>
            </a:r>
            <a:r>
              <a:rPr lang="en-US" altLang="en-US" sz="2800" dirty="0" smtClean="0"/>
              <a:t> —</a:t>
            </a:r>
            <a:r>
              <a:rPr lang="en-US" altLang="en-US" sz="2800" dirty="0"/>
              <a:t>outer layer where the </a:t>
            </a:r>
            <a:r>
              <a:rPr lang="en-US" altLang="en-US" sz="2800" dirty="0">
                <a:solidFill>
                  <a:srgbClr val="FF0000"/>
                </a:solidFill>
              </a:rPr>
              <a:t>light</a:t>
            </a:r>
            <a:r>
              <a:rPr lang="en-US" altLang="en-US" sz="2800" dirty="0"/>
              <a:t> actually comes out</a:t>
            </a:r>
          </a:p>
          <a:p>
            <a:pPr lvl="1"/>
            <a:r>
              <a:rPr lang="en-US" altLang="en-US" sz="2400" dirty="0"/>
              <a:t>“</a:t>
            </a:r>
            <a:r>
              <a:rPr lang="en-US" altLang="en-US" sz="2400" dirty="0">
                <a:solidFill>
                  <a:srgbClr val="FF0000"/>
                </a:solidFill>
              </a:rPr>
              <a:t>surface</a:t>
            </a:r>
            <a:r>
              <a:rPr lang="en-US" altLang="en-US" sz="2400" dirty="0"/>
              <a:t> of the sun”</a:t>
            </a:r>
          </a:p>
          <a:p>
            <a:r>
              <a:rPr lang="en-US" altLang="en-US" sz="2800" dirty="0" smtClean="0">
                <a:solidFill>
                  <a:srgbClr val="FF0000"/>
                </a:solidFill>
              </a:rPr>
              <a:t>Corona</a:t>
            </a:r>
            <a:r>
              <a:rPr lang="en-US" altLang="en-US" sz="2800" dirty="0" smtClean="0"/>
              <a:t> —</a:t>
            </a:r>
            <a:r>
              <a:rPr lang="en-US" altLang="en-US" sz="2800" dirty="0"/>
              <a:t>largest, </a:t>
            </a:r>
            <a:r>
              <a:rPr lang="en-US" altLang="en-US" sz="2800" dirty="0">
                <a:solidFill>
                  <a:srgbClr val="FF0000"/>
                </a:solidFill>
              </a:rPr>
              <a:t>outermost</a:t>
            </a:r>
            <a:r>
              <a:rPr lang="en-US" altLang="en-US" sz="2800" dirty="0"/>
              <a:t> layer, extending out into </a:t>
            </a:r>
            <a:r>
              <a:rPr lang="en-US" altLang="en-US" sz="2800" dirty="0">
                <a:solidFill>
                  <a:srgbClr val="FF0000"/>
                </a:solidFill>
              </a:rPr>
              <a:t>space</a:t>
            </a:r>
          </a:p>
          <a:p>
            <a:pPr lvl="1"/>
            <a:r>
              <a:rPr lang="en-US" altLang="en-US" sz="2400" dirty="0"/>
              <a:t>“</a:t>
            </a:r>
            <a:r>
              <a:rPr lang="en-US" altLang="en-US" sz="2400" dirty="0">
                <a:solidFill>
                  <a:srgbClr val="FF0000"/>
                </a:solidFill>
              </a:rPr>
              <a:t>atmosphere</a:t>
            </a:r>
            <a:r>
              <a:rPr lang="en-US" altLang="en-US" sz="2400" dirty="0"/>
              <a:t> of the sun”</a:t>
            </a:r>
          </a:p>
        </p:txBody>
      </p:sp>
      <p:pic>
        <p:nvPicPr>
          <p:cNvPr id="19461" name="Picture 5" descr="Layers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2514600"/>
            <a:ext cx="4876800" cy="3489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anose="02020404030301010803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anose="02020404030301010803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2410</TotalTime>
  <Words>786</Words>
  <Application>Microsoft Office PowerPoint</Application>
  <PresentationFormat>On-screen Show (4:3)</PresentationFormat>
  <Paragraphs>115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Garamond</vt:lpstr>
      <vt:lpstr>Times New Roman</vt:lpstr>
      <vt:lpstr>Wingdings</vt:lpstr>
      <vt:lpstr>Stream</vt:lpstr>
      <vt:lpstr>Chapter 24</vt:lpstr>
      <vt:lpstr>Stars</vt:lpstr>
      <vt:lpstr>Stars</vt:lpstr>
      <vt:lpstr>Brightness</vt:lpstr>
      <vt:lpstr>Brightness</vt:lpstr>
      <vt:lpstr>Distances to stars</vt:lpstr>
      <vt:lpstr>Temperature and composition</vt:lpstr>
      <vt:lpstr>The Sun</vt:lpstr>
      <vt:lpstr>The sun’s atmosphere</vt:lpstr>
      <vt:lpstr>Sun’s Surface Features</vt:lpstr>
      <vt:lpstr>Star Evolution</vt:lpstr>
      <vt:lpstr>What powers stars?</vt:lpstr>
      <vt:lpstr>What powers stars?</vt:lpstr>
      <vt:lpstr>A star is born!</vt:lpstr>
      <vt:lpstr>PowerPoint Presentation</vt:lpstr>
      <vt:lpstr>PowerPoint Presentation</vt:lpstr>
      <vt:lpstr>Death in its many forms</vt:lpstr>
      <vt:lpstr>Death in its many forms</vt:lpstr>
      <vt:lpstr>Crab Supernova</vt:lpstr>
      <vt:lpstr>Galaxies</vt:lpstr>
      <vt:lpstr>Clusters</vt:lpstr>
      <vt:lpstr>Types of Galaxies</vt:lpstr>
      <vt:lpstr>Expansion of the Universe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24</dc:title>
  <dc:creator>jsock_000</dc:creator>
  <cp:lastModifiedBy>Microsoft account</cp:lastModifiedBy>
  <cp:revision>22</cp:revision>
  <dcterms:created xsi:type="dcterms:W3CDTF">2004-05-13T01:35:39Z</dcterms:created>
  <dcterms:modified xsi:type="dcterms:W3CDTF">2015-05-03T22:47:57Z</dcterms:modified>
</cp:coreProperties>
</file>