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4" r:id="rId6"/>
    <p:sldId id="261" r:id="rId7"/>
    <p:sldId id="265" r:id="rId8"/>
    <p:sldId id="260" r:id="rId9"/>
    <p:sldId id="266" r:id="rId10"/>
    <p:sldId id="267" r:id="rId11"/>
    <p:sldId id="268" r:id="rId12"/>
    <p:sldId id="269" r:id="rId13"/>
    <p:sldId id="263" r:id="rId14"/>
    <p:sldId id="262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60" d="100"/>
          <a:sy n="60" d="100"/>
        </p:scale>
        <p:origin x="-224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0FBD0-7A16-41AE-8BC5-3B2A9E3BBD99}" type="datetimeFigureOut">
              <a:rPr lang="en-US" smtClean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29B0F-8B1B-4244-81BA-508FC1A04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AIR QUALITY 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u="sng" dirty="0" smtClean="0"/>
              <a:t>Natural Pollutants</a:t>
            </a:r>
            <a:endParaRPr lang="en-US" dirty="0" smtClean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VOLCANOES – </a:t>
            </a:r>
            <a:r>
              <a:rPr lang="en-US" dirty="0"/>
              <a:t>SO, </a:t>
            </a:r>
            <a:r>
              <a:rPr lang="en-US" u="sng" dirty="0"/>
              <a:t>particulates</a:t>
            </a:r>
          </a:p>
          <a:p>
            <a:pPr lvl="0"/>
            <a:r>
              <a:rPr lang="en-US" b="1" dirty="0"/>
              <a:t>FOREST FIRES – </a:t>
            </a:r>
            <a:r>
              <a:rPr lang="en-US" dirty="0"/>
              <a:t>CO, CO2, NO, </a:t>
            </a:r>
            <a:r>
              <a:rPr lang="en-US" u="sng" dirty="0"/>
              <a:t>particulates</a:t>
            </a:r>
          </a:p>
          <a:p>
            <a:pPr lvl="0"/>
            <a:r>
              <a:rPr lang="en-US" b="1" dirty="0"/>
              <a:t>WINDSTORMS - </a:t>
            </a:r>
            <a:r>
              <a:rPr lang="en-US" u="sng" dirty="0"/>
              <a:t>dust</a:t>
            </a:r>
          </a:p>
          <a:p>
            <a:pPr lvl="0"/>
            <a:r>
              <a:rPr lang="en-US" b="1" dirty="0"/>
              <a:t>PLANTS(LIVE) – </a:t>
            </a:r>
            <a:r>
              <a:rPr lang="en-US" dirty="0"/>
              <a:t>hydrocarbons, </a:t>
            </a:r>
            <a:r>
              <a:rPr lang="en-US" u="sng" dirty="0"/>
              <a:t>pollen</a:t>
            </a:r>
          </a:p>
          <a:p>
            <a:pPr lvl="0"/>
            <a:r>
              <a:rPr lang="en-US" b="1" dirty="0"/>
              <a:t>PLANTS(DECAYING) – </a:t>
            </a:r>
            <a:r>
              <a:rPr lang="en-US" u="sng" dirty="0"/>
              <a:t>methane gas</a:t>
            </a:r>
            <a:r>
              <a:rPr lang="en-US" dirty="0"/>
              <a:t>, H</a:t>
            </a:r>
            <a:r>
              <a:rPr lang="en-US" baseline="-25000" dirty="0"/>
              <a:t>2</a:t>
            </a:r>
            <a:r>
              <a:rPr lang="en-US" dirty="0"/>
              <a:t>S</a:t>
            </a:r>
          </a:p>
          <a:p>
            <a:pPr lvl="0"/>
            <a:r>
              <a:rPr lang="en-US" b="1" dirty="0"/>
              <a:t>SOIL – </a:t>
            </a:r>
            <a:r>
              <a:rPr lang="en-US" dirty="0"/>
              <a:t>viruses, </a:t>
            </a:r>
            <a:r>
              <a:rPr lang="en-US" u="sng" dirty="0"/>
              <a:t>dust</a:t>
            </a:r>
          </a:p>
          <a:p>
            <a:pPr lvl="0"/>
            <a:r>
              <a:rPr lang="en-US" b="1" dirty="0"/>
              <a:t>SEA – </a:t>
            </a:r>
            <a:r>
              <a:rPr lang="en-US" u="sng" dirty="0"/>
              <a:t>salt particles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Smog Chemistry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324600"/>
          </a:xfrm>
        </p:spPr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+ O</a:t>
            </a:r>
            <a:r>
              <a:rPr lang="en-US" baseline="-25000" dirty="0"/>
              <a:t>2</a:t>
            </a:r>
            <a:r>
              <a:rPr lang="en-US" dirty="0"/>
              <a:t> =</a:t>
            </a:r>
            <a:r>
              <a:rPr lang="en-US" dirty="0" smtClean="0"/>
              <a:t>2NO    </a:t>
            </a:r>
            <a:r>
              <a:rPr lang="en-US" u="sng" dirty="0" smtClean="0"/>
              <a:t>Nitrogen oxide       </a:t>
            </a:r>
          </a:p>
          <a:p>
            <a:r>
              <a:rPr lang="en-US" dirty="0" smtClean="0"/>
              <a:t>engine </a:t>
            </a:r>
            <a:r>
              <a:rPr lang="en-US" dirty="0"/>
              <a:t>of car and then into air to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  <a:p>
            <a:r>
              <a:rPr lang="en-US" dirty="0" smtClean="0"/>
              <a:t>2NO </a:t>
            </a:r>
            <a:r>
              <a:rPr lang="en-US" dirty="0"/>
              <a:t>+ O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2NO</a:t>
            </a:r>
            <a:r>
              <a:rPr lang="en-US" baseline="-25000" dirty="0" smtClean="0"/>
              <a:t>2       </a:t>
            </a:r>
            <a:r>
              <a:rPr lang="en-US" u="sng" dirty="0" smtClean="0"/>
              <a:t>Nitrogen Dioxide</a:t>
            </a:r>
            <a:endParaRPr lang="en-US" u="sng" baseline="-25000" dirty="0"/>
          </a:p>
          <a:p>
            <a:r>
              <a:rPr lang="en-US" dirty="0" smtClean="0"/>
              <a:t>brown </a:t>
            </a:r>
            <a:r>
              <a:rPr lang="en-US" dirty="0"/>
              <a:t>haze – choking odor to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  <a:p>
            <a:r>
              <a:rPr lang="en-US" dirty="0" smtClean="0"/>
              <a:t>3NO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r>
              <a:rPr lang="en-US" dirty="0"/>
              <a:t>O = 2HNO</a:t>
            </a:r>
            <a:r>
              <a:rPr lang="en-US" baseline="-25000" dirty="0"/>
              <a:t>3</a:t>
            </a:r>
            <a:r>
              <a:rPr lang="en-US" dirty="0"/>
              <a:t> + NO   </a:t>
            </a:r>
            <a:r>
              <a:rPr lang="en-US" u="sng" dirty="0" smtClean="0"/>
              <a:t>Nitric Acid     </a:t>
            </a:r>
          </a:p>
          <a:p>
            <a:r>
              <a:rPr lang="en-US" dirty="0" smtClean="0"/>
              <a:t>produces </a:t>
            </a:r>
            <a:r>
              <a:rPr lang="en-US" dirty="0"/>
              <a:t>acid rain and some NO</a:t>
            </a:r>
            <a:r>
              <a:rPr lang="en-US" baseline="-25000" dirty="0"/>
              <a:t>2</a:t>
            </a:r>
            <a:r>
              <a:rPr lang="en-US" dirty="0"/>
              <a:t> gases go onto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  <a:p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UV energy = </a:t>
            </a:r>
            <a:r>
              <a:rPr lang="en-US" dirty="0" smtClean="0"/>
              <a:t>NO </a:t>
            </a:r>
            <a:r>
              <a:rPr lang="en-US" dirty="0"/>
              <a:t>+ O       </a:t>
            </a:r>
            <a:endParaRPr lang="en-US" dirty="0" smtClean="0"/>
          </a:p>
          <a:p>
            <a:r>
              <a:rPr lang="en-US" dirty="0" smtClean="0"/>
              <a:t> which </a:t>
            </a:r>
            <a:r>
              <a:rPr lang="en-US" dirty="0"/>
              <a:t>then go to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  <a:p>
            <a:r>
              <a:rPr lang="en-US" dirty="0" smtClean="0"/>
              <a:t>O </a:t>
            </a:r>
            <a:r>
              <a:rPr lang="en-US" dirty="0"/>
              <a:t>+ O</a:t>
            </a:r>
            <a:r>
              <a:rPr lang="en-US" baseline="-25000" dirty="0"/>
              <a:t>2</a:t>
            </a:r>
            <a:r>
              <a:rPr lang="en-US" dirty="0"/>
              <a:t> = O</a:t>
            </a:r>
            <a:r>
              <a:rPr lang="en-US" baseline="-25000" dirty="0"/>
              <a:t>3</a:t>
            </a:r>
            <a:r>
              <a:rPr lang="en-US" dirty="0"/>
              <a:t> 			  </a:t>
            </a:r>
            <a:r>
              <a:rPr lang="en-US" u="sng" dirty="0"/>
              <a:t>ground level ozone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Industrial Smog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Older</a:t>
            </a:r>
            <a:r>
              <a:rPr lang="en-US" dirty="0"/>
              <a:t> cities</a:t>
            </a:r>
          </a:p>
          <a:p>
            <a:r>
              <a:rPr lang="en-US" u="sng" dirty="0" smtClean="0"/>
              <a:t>Gray</a:t>
            </a:r>
            <a:r>
              <a:rPr lang="en-US" dirty="0" smtClean="0"/>
              <a:t> </a:t>
            </a:r>
            <a:r>
              <a:rPr lang="en-US" dirty="0"/>
              <a:t>air smog</a:t>
            </a:r>
          </a:p>
          <a:p>
            <a:r>
              <a:rPr lang="en-US" dirty="0" smtClean="0"/>
              <a:t>Mostly </a:t>
            </a:r>
            <a:r>
              <a:rPr lang="en-US" dirty="0"/>
              <a:t>sulfur dioxide and sulfuric acid as well as suspended particles (ASH)</a:t>
            </a:r>
          </a:p>
          <a:p>
            <a:r>
              <a:rPr lang="en-US" dirty="0" smtClean="0"/>
              <a:t>Mostly </a:t>
            </a:r>
            <a:r>
              <a:rPr lang="en-US" dirty="0"/>
              <a:t>caused by </a:t>
            </a:r>
            <a:r>
              <a:rPr lang="en-US" u="sng" dirty="0"/>
              <a:t>burning coal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/>
              <a:t>Smog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 </a:t>
            </a:r>
            <a:r>
              <a:rPr lang="en-US" dirty="0"/>
              <a:t>+ O</a:t>
            </a:r>
            <a:r>
              <a:rPr lang="en-US" baseline="-25000" dirty="0"/>
              <a:t>2</a:t>
            </a:r>
            <a:r>
              <a:rPr lang="en-US" dirty="0"/>
              <a:t> = SO</a:t>
            </a:r>
            <a:r>
              <a:rPr lang="en-US" baseline="-25000" dirty="0"/>
              <a:t>2</a:t>
            </a:r>
            <a:r>
              <a:rPr lang="en-US" dirty="0"/>
              <a:t>	</a:t>
            </a:r>
            <a:r>
              <a:rPr lang="en-US" u="sng" dirty="0" smtClean="0"/>
              <a:t>Sulfur Dioxide</a:t>
            </a:r>
            <a:r>
              <a:rPr lang="en-US" dirty="0"/>
              <a:t>			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to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  <a:p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O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2SO</a:t>
            </a:r>
            <a:r>
              <a:rPr lang="en-US" baseline="-25000" dirty="0" smtClean="0"/>
              <a:t>3</a:t>
            </a:r>
            <a:r>
              <a:rPr lang="en-US" dirty="0" smtClean="0"/>
              <a:t>   </a:t>
            </a:r>
            <a:r>
              <a:rPr lang="en-US" u="sng" dirty="0" smtClean="0"/>
              <a:t>Sulfur Trioxide</a:t>
            </a:r>
            <a:r>
              <a:rPr lang="en-US" baseline="-25000" dirty="0"/>
              <a:t>		</a:t>
            </a:r>
            <a:endParaRPr lang="en-US" baseline="-25000" dirty="0" smtClean="0"/>
          </a:p>
          <a:p>
            <a:r>
              <a:rPr lang="en-US" dirty="0" smtClean="0"/>
              <a:t>then </a:t>
            </a:r>
            <a:r>
              <a:rPr lang="en-US" dirty="0"/>
              <a:t>to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  <a:p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H</a:t>
            </a:r>
            <a:r>
              <a:rPr lang="en-US" baseline="-25000" dirty="0"/>
              <a:t>2</a:t>
            </a:r>
            <a:r>
              <a:rPr lang="en-US" dirty="0"/>
              <a:t>O =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	</a:t>
            </a:r>
            <a:r>
              <a:rPr lang="en-US" u="sng" dirty="0" smtClean="0"/>
              <a:t>Sulfuric Acid</a:t>
            </a:r>
            <a:r>
              <a:rPr lang="en-US" baseline="-25000" dirty="0"/>
              <a:t>		</a:t>
            </a:r>
            <a:endParaRPr lang="en-US" baseline="-25000" dirty="0" smtClean="0"/>
          </a:p>
          <a:p>
            <a:r>
              <a:rPr lang="en-US" dirty="0" smtClean="0"/>
              <a:t>then </a:t>
            </a:r>
            <a:r>
              <a:rPr lang="en-US" dirty="0"/>
              <a:t>to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+ 2NH</a:t>
            </a:r>
            <a:r>
              <a:rPr lang="en-US" baseline="-25000" dirty="0"/>
              <a:t>3</a:t>
            </a:r>
            <a:r>
              <a:rPr lang="en-US" dirty="0"/>
              <a:t> = (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 </a:t>
            </a:r>
            <a:r>
              <a:rPr lang="en-US" u="sng" dirty="0" smtClean="0"/>
              <a:t>Ammonium Sulfate</a:t>
            </a:r>
            <a:r>
              <a:rPr lang="en-US" baseline="-25000" dirty="0"/>
              <a:t>			</a:t>
            </a:r>
            <a:endParaRPr lang="en-US" baseline="-25000" dirty="0" smtClean="0"/>
          </a:p>
          <a:p>
            <a:r>
              <a:rPr lang="en-US" dirty="0" smtClean="0"/>
              <a:t>salt </a:t>
            </a:r>
            <a:r>
              <a:rPr lang="en-US" dirty="0"/>
              <a:t>and soot give air gray color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Factors Affecting Air Pollution</a:t>
            </a:r>
            <a:r>
              <a:rPr lang="en-US" dirty="0"/>
              <a:t/>
            </a:r>
            <a:br>
              <a:rPr lang="en-US" dirty="0"/>
            </a:b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endParaRPr lang="en-US" sz="1000" dirty="0" smtClean="0"/>
          </a:p>
          <a:p>
            <a:pPr lvl="1"/>
            <a:r>
              <a:rPr lang="en-US" u="sng" dirty="0"/>
              <a:t>Wind</a:t>
            </a:r>
            <a:endParaRPr lang="en-US" sz="3200" u="sng" dirty="0"/>
          </a:p>
          <a:p>
            <a:pPr lvl="1"/>
            <a:r>
              <a:rPr lang="en-US" dirty="0"/>
              <a:t>Location</a:t>
            </a:r>
            <a:endParaRPr lang="en-US" sz="3200" dirty="0"/>
          </a:p>
          <a:p>
            <a:pPr lvl="1"/>
            <a:r>
              <a:rPr lang="en-US" u="sng" dirty="0"/>
              <a:t>Topography</a:t>
            </a:r>
            <a:endParaRPr lang="en-US" sz="3200" u="sng" dirty="0"/>
          </a:p>
          <a:p>
            <a:pPr lvl="1"/>
            <a:r>
              <a:rPr lang="en-US" dirty="0"/>
              <a:t>Precipitation</a:t>
            </a:r>
            <a:endParaRPr lang="en-US" sz="3200" dirty="0"/>
          </a:p>
          <a:p>
            <a:pPr lvl="1"/>
            <a:r>
              <a:rPr lang="en-US" b="1" u="sng" dirty="0"/>
              <a:t>Temperature </a:t>
            </a:r>
            <a:r>
              <a:rPr lang="en-US" b="1" u="sng" dirty="0" smtClean="0"/>
              <a:t>Inversion </a:t>
            </a:r>
            <a:r>
              <a:rPr lang="en-US" dirty="0"/>
              <a:t>– normal circumstances air temperature falls around </a:t>
            </a:r>
            <a:r>
              <a:rPr lang="en-US" u="sng" dirty="0" smtClean="0"/>
              <a:t>5.5°Cfor </a:t>
            </a:r>
            <a:r>
              <a:rPr lang="en-US" u="sng" dirty="0"/>
              <a:t>each 300 meters</a:t>
            </a:r>
            <a:r>
              <a:rPr lang="en-US" dirty="0"/>
              <a:t> increase in altitude. Pollutants rise and disperse. When a </a:t>
            </a:r>
            <a:r>
              <a:rPr lang="en-US" u="sng" dirty="0"/>
              <a:t>warm air </a:t>
            </a:r>
            <a:r>
              <a:rPr lang="en-US" dirty="0"/>
              <a:t>lid forms over a cooler air, the cooler air cannot rise up through it. Thus the pollutants at ground level increase at ground level.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Acid Deposition</a:t>
            </a:r>
            <a:r>
              <a:rPr lang="en-US" dirty="0"/>
              <a:t/>
            </a:r>
            <a:br>
              <a:rPr lang="en-US" dirty="0"/>
            </a:br>
            <a:endParaRPr lang="en-US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0" hangingPunct="0"/>
            <a:r>
              <a:rPr lang="en-US" dirty="0"/>
              <a:t>Acid Rain - </a:t>
            </a:r>
            <a:r>
              <a:rPr lang="en-US" u="sng" dirty="0"/>
              <a:t>wet acid</a:t>
            </a:r>
          </a:p>
          <a:p>
            <a:pPr lvl="0" hangingPunct="0"/>
            <a:r>
              <a:rPr lang="en-US" dirty="0" smtClean="0"/>
              <a:t>Acid </a:t>
            </a:r>
            <a:r>
              <a:rPr lang="en-US" dirty="0"/>
              <a:t>Deposition – </a:t>
            </a:r>
            <a:r>
              <a:rPr lang="en-US" u="sng" dirty="0"/>
              <a:t>dry acid </a:t>
            </a:r>
            <a:r>
              <a:rPr lang="en-US" dirty="0"/>
              <a:t>(solid or gas)</a:t>
            </a:r>
          </a:p>
          <a:p>
            <a:pPr lvl="0" hangingPunct="0"/>
            <a:r>
              <a:rPr lang="en-US" dirty="0"/>
              <a:t>Natural Rain is </a:t>
            </a:r>
            <a:r>
              <a:rPr lang="en-US" u="sng" dirty="0"/>
              <a:t>pH 5.0 – 5.6 </a:t>
            </a:r>
            <a:r>
              <a:rPr lang="en-US" dirty="0"/>
              <a:t>(without acid).  CO</a:t>
            </a:r>
            <a:r>
              <a:rPr lang="en-US" baseline="-25000" dirty="0"/>
              <a:t>2</a:t>
            </a:r>
            <a:r>
              <a:rPr lang="en-US" dirty="0"/>
              <a:t> dissolved from air forms weak </a:t>
            </a:r>
            <a:r>
              <a:rPr lang="en-US" u="sng" dirty="0"/>
              <a:t>carbonic acid.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12_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85799"/>
            <a:ext cx="4267200" cy="5946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Acid Rain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Wet and </a:t>
            </a:r>
            <a:r>
              <a:rPr lang="en-US" u="sng" dirty="0"/>
              <a:t>dry</a:t>
            </a:r>
            <a:r>
              <a:rPr lang="en-US" dirty="0"/>
              <a:t> deposition due to secondary pollutants</a:t>
            </a:r>
          </a:p>
          <a:p>
            <a:pPr lvl="0" hangingPunct="0"/>
            <a:r>
              <a:rPr lang="en-US" dirty="0"/>
              <a:t>pH of </a:t>
            </a:r>
            <a:r>
              <a:rPr lang="en-US" u="sng" dirty="0"/>
              <a:t>4.6</a:t>
            </a:r>
            <a:r>
              <a:rPr lang="en-US" dirty="0"/>
              <a:t> in Eastern US – regional problem</a:t>
            </a:r>
          </a:p>
          <a:p>
            <a:pPr lvl="0" hangingPunct="0"/>
            <a:r>
              <a:rPr lang="en-US" dirty="0"/>
              <a:t>buffering soil is good – </a:t>
            </a:r>
            <a:r>
              <a:rPr lang="en-US" u="sng" dirty="0"/>
              <a:t>limestone</a:t>
            </a:r>
            <a:r>
              <a:rPr lang="en-US" dirty="0"/>
              <a:t> based </a:t>
            </a:r>
          </a:p>
          <a:p>
            <a:pPr lvl="0" hangingPunct="0"/>
            <a:r>
              <a:rPr lang="en-US" u="sng" dirty="0"/>
              <a:t>5.6</a:t>
            </a:r>
            <a:r>
              <a:rPr lang="en-US" dirty="0"/>
              <a:t> and below is dangerous – adding lime is least effective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9697" name="Picture 1" descr="12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091"/>
            <a:ext cx="9144000" cy="6879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Acid Associated Problems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Humans – bronchitis, </a:t>
            </a:r>
            <a:r>
              <a:rPr lang="en-US" u="sng" dirty="0"/>
              <a:t>asthma</a:t>
            </a:r>
          </a:p>
          <a:p>
            <a:pPr lvl="0" hangingPunct="0"/>
            <a:r>
              <a:rPr lang="en-US" dirty="0"/>
              <a:t>Buildings – premature aging</a:t>
            </a:r>
          </a:p>
          <a:p>
            <a:pPr lvl="0" hangingPunct="0"/>
            <a:r>
              <a:rPr lang="en-US" dirty="0"/>
              <a:t>Trees – weakens leaves, tree becomes vulnerable to pests.</a:t>
            </a:r>
          </a:p>
          <a:p>
            <a:pPr lvl="0" hangingPunct="0"/>
            <a:r>
              <a:rPr lang="en-US" dirty="0"/>
              <a:t>Soil – releases </a:t>
            </a:r>
            <a:r>
              <a:rPr lang="en-US" u="sng" dirty="0"/>
              <a:t>metals</a:t>
            </a:r>
            <a:r>
              <a:rPr lang="en-US" dirty="0"/>
              <a:t> (toxic) which kill fish when metals run off into water.</a:t>
            </a:r>
          </a:p>
          <a:p>
            <a:pPr lvl="0" hangingPunct="0"/>
            <a:r>
              <a:rPr lang="en-US" dirty="0"/>
              <a:t>Areas affected are usually </a:t>
            </a:r>
            <a:r>
              <a:rPr lang="en-US" u="sng" dirty="0"/>
              <a:t>downwind</a:t>
            </a:r>
            <a:r>
              <a:rPr lang="en-US" dirty="0"/>
              <a:t> from industrial areas or dense urban zones.</a:t>
            </a:r>
          </a:p>
          <a:p>
            <a:pPr lvl="0" hangingPunct="0"/>
            <a:r>
              <a:rPr lang="en-US" dirty="0"/>
              <a:t>Vegetation and </a:t>
            </a:r>
            <a:r>
              <a:rPr lang="en-US" u="sng" dirty="0"/>
              <a:t>aquatic life </a:t>
            </a:r>
            <a:r>
              <a:rPr lang="en-US" dirty="0"/>
              <a:t>receive the most damage.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Acid Prevention and Protection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Natural buffers in soil, </a:t>
            </a:r>
            <a:r>
              <a:rPr lang="en-US" u="sng" dirty="0"/>
              <a:t>Calcium</a:t>
            </a:r>
            <a:r>
              <a:rPr lang="en-US" dirty="0"/>
              <a:t> (Ca</a:t>
            </a:r>
            <a:r>
              <a:rPr lang="en-US" baseline="30000" dirty="0"/>
              <a:t>+2</a:t>
            </a:r>
            <a:r>
              <a:rPr lang="en-US" dirty="0"/>
              <a:t>) and </a:t>
            </a:r>
            <a:r>
              <a:rPr lang="en-US" u="sng" dirty="0"/>
              <a:t>Magnesium</a:t>
            </a:r>
            <a:r>
              <a:rPr lang="en-US" dirty="0"/>
              <a:t> (Mg</a:t>
            </a:r>
            <a:r>
              <a:rPr lang="en-US" baseline="30000" dirty="0"/>
              <a:t>+2</a:t>
            </a:r>
            <a:r>
              <a:rPr lang="en-US" dirty="0"/>
              <a:t>) can react with and neutralize acids.. Thin soils offer no buffer protection.</a:t>
            </a:r>
          </a:p>
          <a:p>
            <a:pPr lvl="0" hangingPunct="0"/>
            <a:r>
              <a:rPr lang="en-US" dirty="0"/>
              <a:t>Reduce energy use.</a:t>
            </a:r>
          </a:p>
          <a:p>
            <a:pPr lvl="0" hangingPunct="0"/>
            <a:r>
              <a:rPr lang="en-US" dirty="0"/>
              <a:t>Switch from </a:t>
            </a:r>
            <a:r>
              <a:rPr lang="en-US" u="sng" dirty="0"/>
              <a:t>coal</a:t>
            </a:r>
            <a:r>
              <a:rPr lang="en-US" dirty="0"/>
              <a:t> to cleaner energy source.</a:t>
            </a:r>
          </a:p>
          <a:p>
            <a:pPr lvl="0" hangingPunct="0"/>
            <a:r>
              <a:rPr lang="en-US" dirty="0"/>
              <a:t>Remove </a:t>
            </a:r>
            <a:r>
              <a:rPr lang="en-US" u="sng" dirty="0"/>
              <a:t>sulfur</a:t>
            </a:r>
            <a:r>
              <a:rPr lang="en-US" dirty="0"/>
              <a:t> from coal before burning.</a:t>
            </a:r>
          </a:p>
          <a:p>
            <a:pPr lvl="0" hangingPunct="0"/>
            <a:r>
              <a:rPr lang="en-US" dirty="0"/>
              <a:t>Remove SO</a:t>
            </a:r>
            <a:r>
              <a:rPr lang="en-US" baseline="-25000" dirty="0"/>
              <a:t>2</a:t>
            </a:r>
            <a:r>
              <a:rPr lang="en-US" dirty="0"/>
              <a:t>, NO</a:t>
            </a:r>
            <a:r>
              <a:rPr lang="en-US" baseline="-25000" dirty="0"/>
              <a:t>x</a:t>
            </a:r>
            <a:r>
              <a:rPr lang="en-US" dirty="0"/>
              <a:t>, and particulates from smokestacks with use of </a:t>
            </a:r>
            <a:r>
              <a:rPr lang="en-US" u="sng" dirty="0"/>
              <a:t>scrubbers</a:t>
            </a:r>
            <a:r>
              <a:rPr lang="en-US" dirty="0"/>
              <a:t>.</a:t>
            </a:r>
          </a:p>
          <a:p>
            <a:pPr lvl="0" hangingPunct="0"/>
            <a:r>
              <a:rPr lang="en-US" dirty="0"/>
              <a:t>Remove NO</a:t>
            </a:r>
            <a:r>
              <a:rPr lang="en-US" baseline="-25000" dirty="0"/>
              <a:t>2</a:t>
            </a:r>
            <a:r>
              <a:rPr lang="en-US" dirty="0"/>
              <a:t> from </a:t>
            </a:r>
            <a:r>
              <a:rPr lang="en-US" u="sng" dirty="0"/>
              <a:t>car exhaust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Anthropogenic Pollutants</a:t>
            </a:r>
            <a:r>
              <a:rPr lang="en-US" dirty="0"/>
              <a:t> – Human </a:t>
            </a:r>
            <a:r>
              <a:rPr lang="en-US" dirty="0" smtClean="0"/>
              <a:t>   activity </a:t>
            </a:r>
            <a:r>
              <a:rPr lang="en-US" dirty="0"/>
              <a:t>products – very concentrated.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b="1" u="sng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Carbon monoxide </a:t>
            </a:r>
            <a:r>
              <a:rPr lang="en-US" dirty="0" smtClean="0"/>
              <a:t>– </a:t>
            </a:r>
            <a:r>
              <a:rPr lang="en-US" u="sng" dirty="0" smtClean="0"/>
              <a:t>CO</a:t>
            </a:r>
            <a:r>
              <a:rPr lang="en-US" dirty="0" smtClean="0"/>
              <a:t>   Vehicles</a:t>
            </a:r>
            <a:endParaRPr lang="en-US" dirty="0"/>
          </a:p>
          <a:p>
            <a:pPr lvl="0"/>
            <a:r>
              <a:rPr lang="en-US" dirty="0"/>
              <a:t>Sulfur oxides </a:t>
            </a:r>
            <a:r>
              <a:rPr lang="en-US" dirty="0" smtClean="0"/>
              <a:t>– </a:t>
            </a:r>
            <a:r>
              <a:rPr lang="en-US" u="sng" dirty="0" err="1" smtClean="0"/>
              <a:t>SO</a:t>
            </a:r>
            <a:r>
              <a:rPr lang="en-US" u="sng" baseline="-25000" dirty="0" err="1" smtClean="0"/>
              <a:t>x</a:t>
            </a:r>
            <a:r>
              <a:rPr lang="en-US" dirty="0" smtClean="0"/>
              <a:t>     </a:t>
            </a:r>
            <a:r>
              <a:rPr lang="en-US" dirty="0" smtClean="0"/>
              <a:t>Industry</a:t>
            </a:r>
            <a:endParaRPr lang="en-US" dirty="0"/>
          </a:p>
          <a:p>
            <a:pPr lvl="0"/>
            <a:r>
              <a:rPr lang="en-US" dirty="0"/>
              <a:t>Nitrogen Oxides </a:t>
            </a:r>
            <a:r>
              <a:rPr lang="en-US" dirty="0" smtClean="0"/>
              <a:t>– </a:t>
            </a:r>
            <a:r>
              <a:rPr lang="en-US" u="sng" dirty="0" err="1" smtClean="0"/>
              <a:t>NO</a:t>
            </a:r>
            <a:r>
              <a:rPr lang="en-US" u="sng" baseline="-25000" dirty="0" err="1" smtClean="0"/>
              <a:t>x</a:t>
            </a:r>
            <a:r>
              <a:rPr lang="en-US" dirty="0" smtClean="0"/>
              <a:t>    </a:t>
            </a:r>
            <a:r>
              <a:rPr lang="en-US" dirty="0" smtClean="0"/>
              <a:t>Vehicles</a:t>
            </a:r>
            <a:endParaRPr lang="en-US" u="sng" dirty="0"/>
          </a:p>
          <a:p>
            <a:pPr lvl="0"/>
            <a:r>
              <a:rPr lang="en-US" dirty="0"/>
              <a:t>Particulates – </a:t>
            </a:r>
            <a:r>
              <a:rPr lang="en-US" u="sng" dirty="0" smtClean="0"/>
              <a:t>PM’s</a:t>
            </a:r>
            <a:r>
              <a:rPr lang="en-US" dirty="0" smtClean="0"/>
              <a:t>       Vehicles, Industry</a:t>
            </a:r>
            <a:endParaRPr lang="en-US" u="sng" dirty="0"/>
          </a:p>
          <a:p>
            <a:pPr lvl="0"/>
            <a:r>
              <a:rPr lang="en-US" dirty="0"/>
              <a:t>Hydrocarbons – </a:t>
            </a:r>
            <a:r>
              <a:rPr lang="en-US" u="sng" dirty="0" smtClean="0"/>
              <a:t>HC’s </a:t>
            </a:r>
            <a:r>
              <a:rPr lang="en-US" dirty="0" smtClean="0"/>
              <a:t>   </a:t>
            </a:r>
            <a:r>
              <a:rPr lang="en-US" dirty="0"/>
              <a:t>V</a:t>
            </a:r>
            <a:r>
              <a:rPr lang="en-US" dirty="0" smtClean="0"/>
              <a:t>ehicles, Industry</a:t>
            </a:r>
            <a:endParaRPr lang="en-US" u="sng" dirty="0"/>
          </a:p>
          <a:p>
            <a:pPr lvl="0"/>
            <a:r>
              <a:rPr lang="en-US" dirty="0"/>
              <a:t>Photochemical oxidants – Formed from the reaction of light and HC and NO.  Ground level Ozone (O</a:t>
            </a:r>
            <a:r>
              <a:rPr lang="en-US" baseline="-25000" dirty="0"/>
              <a:t>3</a:t>
            </a:r>
            <a:r>
              <a:rPr lang="en-US" dirty="0"/>
              <a:t>), Formaldehyde, and </a:t>
            </a:r>
            <a:r>
              <a:rPr lang="en-US" dirty="0" smtClean="0"/>
              <a:t>Peroxyacylnitrate (PAN</a:t>
            </a:r>
            <a:r>
              <a:rPr lang="en-US" dirty="0"/>
              <a:t>) are a few examples. </a:t>
            </a:r>
            <a:r>
              <a:rPr lang="en-US" dirty="0" smtClean="0"/>
              <a:t>   Vehicles, Industry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 – O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Beneficial in upper </a:t>
            </a:r>
            <a:r>
              <a:rPr lang="en-US" dirty="0" smtClean="0"/>
              <a:t>atmosphere (stratosphere) </a:t>
            </a:r>
            <a:r>
              <a:rPr lang="en-US" dirty="0"/>
              <a:t>– </a:t>
            </a:r>
            <a:r>
              <a:rPr lang="en-US" u="sng" dirty="0" smtClean="0"/>
              <a:t>decreasing</a:t>
            </a:r>
            <a:endParaRPr lang="en-US" dirty="0"/>
          </a:p>
          <a:p>
            <a:pPr lvl="0" hangingPunct="0"/>
            <a:r>
              <a:rPr lang="en-US" dirty="0"/>
              <a:t>Harmful in troposphere </a:t>
            </a:r>
            <a:r>
              <a:rPr lang="en-US" dirty="0" smtClean="0"/>
              <a:t> (ground-level) – </a:t>
            </a:r>
            <a:r>
              <a:rPr lang="en-US" u="sng" dirty="0" smtClean="0"/>
              <a:t>increasing </a:t>
            </a:r>
          </a:p>
          <a:p>
            <a:pPr lvl="0" hangingPunct="0"/>
            <a:r>
              <a:rPr lang="en-US" dirty="0" smtClean="0"/>
              <a:t>Causes respiratory problems at ground level</a:t>
            </a:r>
            <a:endParaRPr lang="en-US" dirty="0"/>
          </a:p>
          <a:p>
            <a:pPr lvl="0" hangingPunct="0"/>
            <a:r>
              <a:rPr lang="en-US" u="sng" dirty="0"/>
              <a:t>SMOG</a:t>
            </a:r>
            <a:r>
              <a:rPr lang="en-US" dirty="0"/>
              <a:t> – ozone contributor at ground </a:t>
            </a:r>
            <a:r>
              <a:rPr lang="en-US" dirty="0" smtClean="0"/>
              <a:t>level</a:t>
            </a:r>
            <a:endParaRPr lang="en-US" dirty="0"/>
          </a:p>
          <a:p>
            <a:pPr lvl="0" hangingPunct="0"/>
            <a:r>
              <a:rPr lang="en-US" dirty="0"/>
              <a:t>Only pollutants not reduced in past 30 years – </a:t>
            </a:r>
            <a:r>
              <a:rPr lang="en-US" u="sng" dirty="0"/>
              <a:t>ground level ozone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 – O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Atmospheric Ozone is depleted by  CFC’s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Chloroflorocarbons found in:</a:t>
            </a:r>
          </a:p>
          <a:p>
            <a:pPr marL="971550" lvl="1" indent="-514350">
              <a:lnSpc>
                <a:spcPct val="90000"/>
              </a:lnSpc>
              <a:buNone/>
              <a:defRPr/>
            </a:pPr>
            <a:r>
              <a:rPr lang="en-US" dirty="0" smtClean="0"/>
              <a:t>1.  </a:t>
            </a:r>
            <a:r>
              <a:rPr lang="en-US" u="sng" dirty="0" smtClean="0"/>
              <a:t>Refrigerants</a:t>
            </a:r>
          </a:p>
          <a:p>
            <a:pPr marL="971550" lvl="1" indent="-514350">
              <a:lnSpc>
                <a:spcPct val="90000"/>
              </a:lnSpc>
              <a:buNone/>
              <a:defRPr/>
            </a:pPr>
            <a:endParaRPr lang="en-US" u="sng" dirty="0"/>
          </a:p>
          <a:p>
            <a:pPr lvl="1">
              <a:lnSpc>
                <a:spcPct val="90000"/>
              </a:lnSpc>
              <a:buNone/>
              <a:defRPr/>
            </a:pPr>
            <a:r>
              <a:rPr lang="en-US" dirty="0" smtClean="0"/>
              <a:t>2. </a:t>
            </a:r>
            <a:r>
              <a:rPr lang="en-US" dirty="0"/>
              <a:t>Fire </a:t>
            </a:r>
            <a:r>
              <a:rPr lang="en-US" dirty="0" smtClean="0"/>
              <a:t>extinguishers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dirty="0"/>
          </a:p>
          <a:p>
            <a:pPr lvl="1">
              <a:lnSpc>
                <a:spcPct val="90000"/>
              </a:lnSpc>
              <a:buNone/>
              <a:defRPr/>
            </a:pPr>
            <a:r>
              <a:rPr lang="en-US" dirty="0" smtClean="0"/>
              <a:t>3. </a:t>
            </a:r>
            <a:r>
              <a:rPr lang="en-US" dirty="0"/>
              <a:t>Plastic foam </a:t>
            </a:r>
            <a:r>
              <a:rPr lang="en-US" dirty="0" smtClean="0"/>
              <a:t>containers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dirty="0"/>
          </a:p>
          <a:p>
            <a:pPr lvl="1">
              <a:lnSpc>
                <a:spcPct val="90000"/>
              </a:lnSpc>
              <a:buNone/>
              <a:defRPr/>
            </a:pPr>
            <a:r>
              <a:rPr lang="en-US" dirty="0" smtClean="0"/>
              <a:t>4. </a:t>
            </a:r>
            <a:r>
              <a:rPr lang="en-US" u="sng" dirty="0"/>
              <a:t>Air </a:t>
            </a:r>
            <a:r>
              <a:rPr lang="en-US" u="sng" dirty="0" smtClean="0"/>
              <a:t>conditioners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 – O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 + O</a:t>
            </a:r>
            <a:r>
              <a:rPr lang="en-US" baseline="-25000" dirty="0" smtClean="0"/>
              <a:t>3</a:t>
            </a:r>
            <a:r>
              <a:rPr lang="en-US" dirty="0" smtClean="0"/>
              <a:t>  → ClO  +  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ClO  →  Cl  +  O</a:t>
            </a:r>
          </a:p>
          <a:p>
            <a:r>
              <a:rPr lang="en-US" dirty="0" smtClean="0"/>
              <a:t>Free Chlorine (Cl) will continue as a </a:t>
            </a:r>
            <a:r>
              <a:rPr lang="en-US" u="sng" dirty="0" smtClean="0"/>
              <a:t>catalyst</a:t>
            </a:r>
            <a:r>
              <a:rPr lang="en-US" dirty="0" smtClean="0"/>
              <a:t> and destroy 100,000’s of ozone molecules.</a:t>
            </a:r>
          </a:p>
          <a:p>
            <a:r>
              <a:rPr lang="en-US" dirty="0" smtClean="0"/>
              <a:t>Protects </a:t>
            </a:r>
            <a:r>
              <a:rPr lang="en-US" dirty="0"/>
              <a:t>us from harmful </a:t>
            </a:r>
            <a:r>
              <a:rPr lang="en-US" u="sng" dirty="0"/>
              <a:t>Ultra violet</a:t>
            </a:r>
            <a:r>
              <a:rPr lang="en-US" dirty="0"/>
              <a:t> </a:t>
            </a:r>
            <a:r>
              <a:rPr lang="en-US" dirty="0" smtClean="0"/>
              <a:t>(UV)rays </a:t>
            </a:r>
            <a:r>
              <a:rPr lang="en-US" dirty="0"/>
              <a:t>from the </a:t>
            </a:r>
            <a:r>
              <a:rPr lang="en-US" dirty="0" smtClean="0"/>
              <a:t>sun</a:t>
            </a:r>
          </a:p>
          <a:p>
            <a:r>
              <a:rPr lang="en-US" dirty="0" smtClean="0"/>
              <a:t>Damage </a:t>
            </a:r>
            <a:r>
              <a:rPr lang="en-US" dirty="0"/>
              <a:t>from UV rays include skin cancers, egg formation in aquatic </a:t>
            </a:r>
            <a:r>
              <a:rPr lang="en-US" dirty="0" smtClean="0"/>
              <a:t>life, and decreases in photosynthesis in plants.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Toxicity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Acute – </a:t>
            </a:r>
            <a:r>
              <a:rPr lang="en-US" u="sng" dirty="0"/>
              <a:t>short term </a:t>
            </a:r>
            <a:r>
              <a:rPr lang="en-US" dirty="0"/>
              <a:t>– lung irritation, inflammation of respiratory tract, eye irritation, dizziness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Chronic – </a:t>
            </a:r>
            <a:r>
              <a:rPr lang="en-US" u="sng" dirty="0"/>
              <a:t>long term </a:t>
            </a:r>
            <a:r>
              <a:rPr lang="en-US" dirty="0"/>
              <a:t>– emphysema, bronchitis, heart </a:t>
            </a:r>
            <a:r>
              <a:rPr lang="en-US" dirty="0" smtClean="0"/>
              <a:t>attack</a:t>
            </a:r>
          </a:p>
          <a:p>
            <a:r>
              <a:rPr lang="en-US" dirty="0" smtClean="0"/>
              <a:t>Perceived risk – Greater than </a:t>
            </a:r>
            <a:r>
              <a:rPr lang="en-US" u="sng" dirty="0" smtClean="0"/>
              <a:t>actual</a:t>
            </a:r>
            <a:r>
              <a:rPr lang="en-US" dirty="0" smtClean="0"/>
              <a:t> risk. </a:t>
            </a:r>
            <a:r>
              <a:rPr lang="en-US" dirty="0"/>
              <a:t>P</a:t>
            </a:r>
            <a:r>
              <a:rPr lang="en-US" dirty="0" smtClean="0"/>
              <a:t>rotection is </a:t>
            </a:r>
            <a:r>
              <a:rPr lang="en-US" dirty="0"/>
              <a:t>l</a:t>
            </a:r>
            <a:r>
              <a:rPr lang="en-US" dirty="0" smtClean="0"/>
              <a:t>egislated or mandated.</a:t>
            </a:r>
          </a:p>
          <a:p>
            <a:r>
              <a:rPr lang="en-US" dirty="0" smtClean="0"/>
              <a:t>Actual risk – Risk is </a:t>
            </a:r>
            <a:r>
              <a:rPr lang="en-US" u="sng" dirty="0" smtClean="0"/>
              <a:t>greater</a:t>
            </a:r>
            <a:r>
              <a:rPr lang="en-US" dirty="0" smtClean="0"/>
              <a:t> than perceived risk.  We are generally not concerned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Toxicity measures how </a:t>
            </a:r>
            <a:r>
              <a:rPr lang="en-US" u="sng" dirty="0" smtClean="0"/>
              <a:t>harmful</a:t>
            </a:r>
            <a:r>
              <a:rPr lang="en-US" dirty="0" smtClean="0"/>
              <a:t> a substance is in causing injury, illness, or death.</a:t>
            </a:r>
          </a:p>
          <a:p>
            <a:pPr>
              <a:buNone/>
            </a:pPr>
            <a:r>
              <a:rPr lang="en-US" dirty="0" smtClean="0"/>
              <a:t>Factors that deal with toxicity: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Dose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Frequency of exposure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Age and size of exposed individual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Health of detoxification system (liver, etc.)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Genetic make-up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09728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5 factors that can affect the amount of harm a substance can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Solubility – Water or fat </a:t>
            </a:r>
            <a:r>
              <a:rPr lang="en-US" u="sng" dirty="0" smtClean="0"/>
              <a:t>soluble</a:t>
            </a:r>
          </a:p>
          <a:p>
            <a:r>
              <a:rPr lang="en-US" dirty="0" smtClean="0"/>
              <a:t>Persistence – Some </a:t>
            </a:r>
            <a:r>
              <a:rPr lang="en-US" u="sng" dirty="0" smtClean="0"/>
              <a:t>toxins</a:t>
            </a:r>
            <a:r>
              <a:rPr lang="en-US" dirty="0" smtClean="0"/>
              <a:t> break down, some remain</a:t>
            </a:r>
          </a:p>
          <a:p>
            <a:r>
              <a:rPr lang="en-US" dirty="0" smtClean="0"/>
              <a:t>Bioaccumulation – Molecules are stored in body.</a:t>
            </a:r>
          </a:p>
          <a:p>
            <a:r>
              <a:rPr lang="en-US" dirty="0" smtClean="0"/>
              <a:t>Biomagnification – Accumulate at greater levels as you go up </a:t>
            </a:r>
            <a:r>
              <a:rPr lang="en-US" u="sng" dirty="0" smtClean="0"/>
              <a:t>food chain</a:t>
            </a:r>
          </a:p>
          <a:p>
            <a:r>
              <a:rPr lang="en-US" dirty="0" smtClean="0"/>
              <a:t>Chemical Interactions:</a:t>
            </a:r>
          </a:p>
          <a:p>
            <a:pPr>
              <a:buNone/>
            </a:pPr>
            <a:r>
              <a:rPr lang="en-US" dirty="0" smtClean="0"/>
              <a:t>	Antagonistic – One chemical </a:t>
            </a:r>
            <a:r>
              <a:rPr lang="en-US" u="sng" dirty="0" smtClean="0"/>
              <a:t>negates</a:t>
            </a:r>
            <a:r>
              <a:rPr lang="en-US" dirty="0" smtClean="0"/>
              <a:t> effect of another</a:t>
            </a:r>
          </a:p>
          <a:p>
            <a:pPr>
              <a:buNone/>
            </a:pPr>
            <a:r>
              <a:rPr lang="en-US" dirty="0" smtClean="0"/>
              <a:t>	Synergistic – One chemical </a:t>
            </a:r>
            <a:r>
              <a:rPr lang="en-US" u="sng" dirty="0" smtClean="0"/>
              <a:t>multiplies</a:t>
            </a:r>
            <a:r>
              <a:rPr lang="en-US" dirty="0" smtClean="0"/>
              <a:t> effect of another.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Air 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CO </a:t>
            </a:r>
            <a:r>
              <a:rPr lang="en-US" dirty="0" smtClean="0"/>
              <a:t>- dizziness</a:t>
            </a:r>
            <a:r>
              <a:rPr lang="en-US" dirty="0"/>
              <a:t>, headache, heart attack</a:t>
            </a:r>
          </a:p>
          <a:p>
            <a:pPr lvl="0" hangingPunct="0"/>
            <a:r>
              <a:rPr lang="en-US" dirty="0"/>
              <a:t>asbestos </a:t>
            </a:r>
            <a:r>
              <a:rPr lang="en-US" dirty="0" smtClean="0"/>
              <a:t>- lung cancer</a:t>
            </a:r>
          </a:p>
          <a:p>
            <a:pPr lvl="0" hangingPunct="0"/>
            <a:r>
              <a:rPr lang="en-US" dirty="0" smtClean="0"/>
              <a:t>NO -  lung </a:t>
            </a:r>
            <a:r>
              <a:rPr lang="en-US" dirty="0"/>
              <a:t>irritation, asthma</a:t>
            </a:r>
          </a:p>
          <a:p>
            <a:pPr lvl="0" hangingPunct="0"/>
            <a:r>
              <a:rPr lang="en-US" dirty="0" smtClean="0"/>
              <a:t>trichloroethane - aerosols</a:t>
            </a:r>
            <a:r>
              <a:rPr lang="en-US" dirty="0"/>
              <a:t>, dry cleaning</a:t>
            </a:r>
          </a:p>
          <a:p>
            <a:pPr lvl="0" hangingPunct="0"/>
            <a:r>
              <a:rPr lang="en-US" dirty="0" smtClean="0"/>
              <a:t>radon </a:t>
            </a:r>
            <a:r>
              <a:rPr lang="en-US" dirty="0"/>
              <a:t>- </a:t>
            </a:r>
            <a:r>
              <a:rPr lang="en-US" dirty="0" smtClean="0"/>
              <a:t>gas </a:t>
            </a:r>
            <a:r>
              <a:rPr lang="en-US" dirty="0"/>
              <a:t>from U-238 breakdown</a:t>
            </a:r>
          </a:p>
          <a:p>
            <a:pPr lvl="0" hangingPunct="0"/>
            <a:r>
              <a:rPr lang="en-US" dirty="0"/>
              <a:t>tobacco smoke </a:t>
            </a:r>
            <a:r>
              <a:rPr lang="en-US" dirty="0" smtClean="0"/>
              <a:t>- lung </a:t>
            </a:r>
            <a:r>
              <a:rPr lang="en-US" dirty="0"/>
              <a:t>cancer, bronchitis, emphysema</a:t>
            </a:r>
          </a:p>
          <a:p>
            <a:pPr lvl="0" hangingPunct="0"/>
            <a:r>
              <a:rPr lang="en-US" dirty="0"/>
              <a:t>formaldehyde </a:t>
            </a:r>
            <a:r>
              <a:rPr lang="en-US" dirty="0" smtClean="0"/>
              <a:t>- particle </a:t>
            </a:r>
            <a:r>
              <a:rPr lang="en-US" dirty="0"/>
              <a:t>board, furniture</a:t>
            </a:r>
          </a:p>
          <a:p>
            <a:pPr lvl="0" hangingPunct="0"/>
            <a:r>
              <a:rPr lang="en-US" dirty="0"/>
              <a:t>styrene </a:t>
            </a:r>
            <a:r>
              <a:rPr lang="en-US" dirty="0" smtClean="0"/>
              <a:t>- carpet</a:t>
            </a:r>
            <a:r>
              <a:rPr lang="en-US" dirty="0"/>
              <a:t>, plastics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Spectrum</a:t>
            </a:r>
            <a:endParaRPr lang="en-US" dirty="0"/>
          </a:p>
        </p:txBody>
      </p:sp>
      <p:pic>
        <p:nvPicPr>
          <p:cNvPr id="4" name="Content Placeholder 3" descr="15_08-electromagnetic_spectr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54" y="1215440"/>
            <a:ext cx="8660646" cy="541396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HUMAN IMPACT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US" dirty="0"/>
              <a:t>Altering natural balance of cycles in the atmosphere</a:t>
            </a:r>
          </a:p>
          <a:p>
            <a:pPr hangingPunct="0"/>
            <a:r>
              <a:rPr lang="en-US" dirty="0" smtClean="0"/>
              <a:t>Add </a:t>
            </a:r>
            <a:r>
              <a:rPr lang="en-US" u="sng" dirty="0"/>
              <a:t>¼</a:t>
            </a:r>
            <a:r>
              <a:rPr lang="en-US" dirty="0"/>
              <a:t> more carbon dioxide</a:t>
            </a:r>
          </a:p>
          <a:p>
            <a:pPr hangingPunct="0"/>
            <a:r>
              <a:rPr lang="en-US" dirty="0" smtClean="0"/>
              <a:t>Burn </a:t>
            </a:r>
            <a:r>
              <a:rPr lang="en-US" dirty="0"/>
              <a:t>fossil fuels releasing </a:t>
            </a:r>
            <a:r>
              <a:rPr lang="en-US" u="sng" dirty="0"/>
              <a:t>NOx</a:t>
            </a:r>
            <a:r>
              <a:rPr lang="en-US" dirty="0"/>
              <a:t> into air = more acid rain (nitric acid)</a:t>
            </a:r>
          </a:p>
          <a:p>
            <a:pPr hangingPunct="0"/>
            <a:r>
              <a:rPr lang="en-US" dirty="0" smtClean="0"/>
              <a:t>Add </a:t>
            </a:r>
            <a:r>
              <a:rPr lang="en-US" u="sng" dirty="0"/>
              <a:t>sulfur</a:t>
            </a:r>
            <a:r>
              <a:rPr lang="en-US" dirty="0"/>
              <a:t> from burning coal and refining petroleum = more acid rain (sulfuric acid)</a:t>
            </a:r>
          </a:p>
          <a:p>
            <a:pPr hangingPunct="0"/>
            <a:r>
              <a:rPr lang="en-US" u="sng" dirty="0" smtClean="0"/>
              <a:t>Heavy </a:t>
            </a:r>
            <a:r>
              <a:rPr lang="en-US" u="sng" dirty="0"/>
              <a:t>metals </a:t>
            </a:r>
            <a:r>
              <a:rPr lang="en-US" dirty="0"/>
              <a:t>–   </a:t>
            </a:r>
            <a:endParaRPr lang="en-US" dirty="0" smtClean="0"/>
          </a:p>
          <a:p>
            <a:pPr hangingPunct="0"/>
            <a:r>
              <a:rPr lang="en-US" dirty="0" smtClean="0"/>
              <a:t>1</a:t>
            </a:r>
            <a:r>
              <a:rPr lang="en-US" dirty="0"/>
              <a:t>. 2X the arsenic as nature</a:t>
            </a:r>
          </a:p>
          <a:p>
            <a:pPr hangingPunct="0"/>
            <a:r>
              <a:rPr lang="en-US" dirty="0" smtClean="0"/>
              <a:t>2</a:t>
            </a:r>
            <a:r>
              <a:rPr lang="en-US" dirty="0"/>
              <a:t>. 7X the cadmium</a:t>
            </a:r>
          </a:p>
          <a:p>
            <a:pPr hangingPunct="0"/>
            <a:r>
              <a:rPr lang="en-US" dirty="0" smtClean="0"/>
              <a:t>3</a:t>
            </a:r>
            <a:r>
              <a:rPr lang="en-US" dirty="0"/>
              <a:t>. 17X the lead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3 Processes That Cause Air Pollution</a:t>
            </a:r>
            <a:r>
              <a:rPr lang="en-US" dirty="0"/>
              <a:t/>
            </a:r>
            <a:br>
              <a:rPr lang="en-US" dirty="0"/>
            </a:b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Combustion –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Hydrocarbon </a:t>
            </a:r>
            <a:r>
              <a:rPr lang="en-US" dirty="0"/>
              <a:t>(HC) + </a:t>
            </a:r>
            <a:r>
              <a:rPr lang="en-US" dirty="0" smtClean="0"/>
              <a:t>Oxygen </a:t>
            </a:r>
            <a:r>
              <a:rPr lang="en-US" dirty="0"/>
              <a:t>→ </a:t>
            </a:r>
            <a:r>
              <a:rPr lang="en-US" u="sng" dirty="0"/>
              <a:t>CO</a:t>
            </a:r>
            <a:r>
              <a:rPr lang="en-US" u="sng" baseline="-25000" dirty="0"/>
              <a:t>2  </a:t>
            </a:r>
            <a:r>
              <a:rPr lang="en-US" u="sng" dirty="0"/>
              <a:t>+  H</a:t>
            </a:r>
            <a:r>
              <a:rPr lang="en-US" u="sng" baseline="-25000" dirty="0"/>
              <a:t>2</a:t>
            </a:r>
            <a:r>
              <a:rPr lang="en-US" u="sng" dirty="0"/>
              <a:t>O</a:t>
            </a:r>
          </a:p>
          <a:p>
            <a:r>
              <a:rPr lang="en-US" dirty="0"/>
              <a:t>2. Evaporation – Vaporization of any liquid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u="sng" dirty="0" smtClean="0"/>
              <a:t>Gasoline</a:t>
            </a:r>
            <a:r>
              <a:rPr lang="en-US" dirty="0"/>
              <a:t>, Solvents, etc.</a:t>
            </a:r>
          </a:p>
          <a:p>
            <a:r>
              <a:rPr lang="en-US" dirty="0"/>
              <a:t>3. Friction – Rubber tires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Types of Pollution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Primary Pollutants</a:t>
            </a:r>
            <a:r>
              <a:rPr lang="en-US" dirty="0"/>
              <a:t> – pollutants released from </a:t>
            </a:r>
            <a:r>
              <a:rPr lang="en-US" u="sng" dirty="0" smtClean="0"/>
              <a:t>man-made </a:t>
            </a:r>
            <a:r>
              <a:rPr lang="en-US" dirty="0"/>
              <a:t>sources that may undergo change in the atmosphere and become something more harmful.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Secondary Pollutants</a:t>
            </a:r>
            <a:r>
              <a:rPr lang="en-US" dirty="0"/>
              <a:t> – may be more </a:t>
            </a:r>
            <a:r>
              <a:rPr lang="en-US" u="sng" dirty="0" smtClean="0"/>
              <a:t>harmful</a:t>
            </a:r>
            <a:r>
              <a:rPr lang="en-US" dirty="0" smtClean="0"/>
              <a:t> </a:t>
            </a:r>
            <a:r>
              <a:rPr lang="en-US" dirty="0"/>
              <a:t>than the chemicals from which they came from. i.e. sulfur dioxide gas mixing with oxygen and water to become </a:t>
            </a:r>
            <a:r>
              <a:rPr lang="en-US" u="sng" dirty="0" smtClean="0"/>
              <a:t>sulfuric acid.</a:t>
            </a:r>
            <a:endParaRPr lang="en-US" u="sng" dirty="0"/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PRIMARY POLLUTANTS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/>
              <a:t>1. CO – </a:t>
            </a:r>
            <a:r>
              <a:rPr lang="en-US" u="sng" dirty="0"/>
              <a:t>carbon monoxide</a:t>
            </a:r>
            <a:r>
              <a:rPr lang="en-US" dirty="0"/>
              <a:t>				</a:t>
            </a:r>
          </a:p>
          <a:p>
            <a:pPr hangingPunct="0"/>
            <a:r>
              <a:rPr lang="en-US" dirty="0"/>
              <a:t>2. CO</a:t>
            </a:r>
            <a:r>
              <a:rPr lang="en-US" baseline="-25000" dirty="0"/>
              <a:t>2 </a:t>
            </a:r>
            <a:r>
              <a:rPr lang="en-US" dirty="0"/>
              <a:t>– </a:t>
            </a:r>
            <a:r>
              <a:rPr lang="en-US" u="sng" dirty="0"/>
              <a:t>carbon dioxide</a:t>
            </a:r>
            <a:r>
              <a:rPr lang="en-US" dirty="0"/>
              <a:t>				</a:t>
            </a:r>
          </a:p>
          <a:p>
            <a:pPr hangingPunct="0"/>
            <a:r>
              <a:rPr lang="en-US" dirty="0"/>
              <a:t>3. SO</a:t>
            </a:r>
            <a:r>
              <a:rPr lang="en-US" baseline="-25000" dirty="0"/>
              <a:t>2 </a:t>
            </a:r>
            <a:r>
              <a:rPr lang="en-US" dirty="0"/>
              <a:t>– </a:t>
            </a:r>
            <a:r>
              <a:rPr lang="en-US" u="sng" dirty="0"/>
              <a:t>sulfur dioxide</a:t>
            </a:r>
            <a:r>
              <a:rPr lang="en-US" dirty="0"/>
              <a:t>				</a:t>
            </a:r>
          </a:p>
          <a:p>
            <a:pPr hangingPunct="0"/>
            <a:r>
              <a:rPr lang="en-US" dirty="0"/>
              <a:t>4. NO – </a:t>
            </a:r>
            <a:r>
              <a:rPr lang="en-US" u="sng" dirty="0"/>
              <a:t>nitrogen oxide</a:t>
            </a:r>
            <a:r>
              <a:rPr lang="en-US" dirty="0"/>
              <a:t>				</a:t>
            </a:r>
          </a:p>
          <a:p>
            <a:pPr hangingPunct="0"/>
            <a:r>
              <a:rPr lang="en-US" dirty="0"/>
              <a:t>5. NO</a:t>
            </a:r>
            <a:r>
              <a:rPr lang="en-US" baseline="-25000" dirty="0"/>
              <a:t>2</a:t>
            </a:r>
            <a:r>
              <a:rPr lang="en-US" dirty="0"/>
              <a:t> – </a:t>
            </a:r>
            <a:r>
              <a:rPr lang="en-US" u="sng" dirty="0"/>
              <a:t>nitrogen dioxide	</a:t>
            </a:r>
            <a:r>
              <a:rPr lang="en-US" dirty="0"/>
              <a:t>			</a:t>
            </a:r>
          </a:p>
          <a:p>
            <a:pPr hangingPunct="0"/>
            <a:r>
              <a:rPr lang="en-US" dirty="0"/>
              <a:t>6. Hydrocarbons					</a:t>
            </a:r>
          </a:p>
          <a:p>
            <a:pPr hangingPunct="0"/>
            <a:r>
              <a:rPr lang="en-US" dirty="0"/>
              <a:t>7. Particulates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SECONDARY </a:t>
            </a:r>
            <a:r>
              <a:rPr lang="en-US" b="1" u="sng" dirty="0" smtClean="0"/>
              <a:t>POLLUTANTS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u="sng" dirty="0"/>
              <a:t>sulfur </a:t>
            </a:r>
            <a:r>
              <a:rPr lang="en-US" u="sng" dirty="0" smtClean="0"/>
              <a:t>trioxide</a:t>
            </a:r>
          </a:p>
          <a:p>
            <a:r>
              <a:rPr lang="en-US" dirty="0" smtClean="0"/>
              <a:t>HNO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u="sng" dirty="0"/>
              <a:t>nitric </a:t>
            </a:r>
            <a:r>
              <a:rPr lang="en-US" u="sng" dirty="0" smtClean="0"/>
              <a:t>acid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u="sng" dirty="0"/>
              <a:t>sulfuric </a:t>
            </a:r>
            <a:r>
              <a:rPr lang="en-US" u="sng" dirty="0" smtClean="0"/>
              <a:t>acid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en-US" u="sng" dirty="0"/>
              <a:t>hydrogen </a:t>
            </a:r>
            <a:r>
              <a:rPr lang="en-US" u="sng" dirty="0" smtClean="0"/>
              <a:t>peroxide</a:t>
            </a:r>
          </a:p>
          <a:p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u="sng" dirty="0" smtClean="0"/>
              <a:t>ozone</a:t>
            </a:r>
          </a:p>
          <a:p>
            <a:r>
              <a:rPr lang="en-US" dirty="0"/>
              <a:t>PAN’s – peroxyacyl nitrates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Effects Of Climate And Temperature On Air Pollution</a:t>
            </a:r>
            <a:r>
              <a:rPr lang="en-US" dirty="0"/>
              <a:t/>
            </a:r>
            <a:br>
              <a:rPr lang="en-US" dirty="0"/>
            </a:b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u="sng" dirty="0"/>
              <a:t>Gray-Air Cities</a:t>
            </a:r>
            <a:r>
              <a:rPr lang="en-US" dirty="0"/>
              <a:t> – </a:t>
            </a:r>
            <a:r>
              <a:rPr lang="en-US" u="sng" dirty="0"/>
              <a:t>older cities</a:t>
            </a:r>
            <a:r>
              <a:rPr lang="en-US" dirty="0"/>
              <a:t>, cold moist climates. Sulfur oxides mix with moisture to create </a:t>
            </a:r>
            <a:r>
              <a:rPr lang="en-US" u="sng" dirty="0"/>
              <a:t>SMOG</a:t>
            </a:r>
            <a:r>
              <a:rPr lang="en-US" dirty="0"/>
              <a:t> – mixture of smoke and fog. Heavily industrialized cities.</a:t>
            </a:r>
          </a:p>
          <a:p>
            <a:r>
              <a:rPr lang="en-US" b="1" dirty="0" smtClean="0"/>
              <a:t>Industrial Smog</a:t>
            </a:r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u="sng" dirty="0"/>
              <a:t>Brown-Air Cities</a:t>
            </a:r>
            <a:r>
              <a:rPr lang="en-US" dirty="0"/>
              <a:t> – </a:t>
            </a:r>
            <a:r>
              <a:rPr lang="en-US" u="sng" dirty="0"/>
              <a:t>newer</a:t>
            </a:r>
            <a:r>
              <a:rPr lang="en-US" dirty="0"/>
              <a:t>, non-industrialized cities. Mainly hydrocarbon and nitrogen oxides from automobile and electrical plant pollution. React in the presence of </a:t>
            </a:r>
            <a:r>
              <a:rPr lang="en-US" u="sng" dirty="0"/>
              <a:t>sunlight</a:t>
            </a:r>
            <a:r>
              <a:rPr lang="en-US" dirty="0"/>
              <a:t> to form many secondary pollutants.</a:t>
            </a:r>
          </a:p>
          <a:p>
            <a:r>
              <a:rPr lang="en-US" dirty="0" smtClean="0"/>
              <a:t>Photochemical Smog</a:t>
            </a:r>
            <a:endParaRPr lang="en-US" dirty="0"/>
          </a:p>
          <a:p>
            <a:r>
              <a:rPr lang="en-US" dirty="0"/>
              <a:t>These reactions are called </a:t>
            </a:r>
            <a:r>
              <a:rPr lang="en-US" u="sng" dirty="0"/>
              <a:t>photochemical reactions </a:t>
            </a:r>
            <a:r>
              <a:rPr lang="en-US" dirty="0"/>
              <a:t>because they involve chemicals and light.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PHOTOCHEMICAL SMOG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en-US" dirty="0"/>
              <a:t>	</a:t>
            </a:r>
            <a:r>
              <a:rPr lang="en-US" u="sng" dirty="0"/>
              <a:t>Newer</a:t>
            </a:r>
            <a:r>
              <a:rPr lang="en-US" dirty="0"/>
              <a:t> cities</a:t>
            </a:r>
          </a:p>
          <a:p>
            <a:pPr hangingPunct="0"/>
            <a:r>
              <a:rPr lang="en-US" dirty="0"/>
              <a:t>	</a:t>
            </a:r>
            <a:r>
              <a:rPr lang="en-US" u="sng" dirty="0"/>
              <a:t>Brown</a:t>
            </a:r>
            <a:r>
              <a:rPr lang="en-US" dirty="0"/>
              <a:t> smog</a:t>
            </a:r>
          </a:p>
          <a:p>
            <a:pPr hangingPunct="0"/>
            <a:r>
              <a:rPr lang="en-US" dirty="0"/>
              <a:t>	Mostly ozone, aldehydes, PAN’s, and nitric </a:t>
            </a:r>
            <a:endParaRPr lang="en-US" dirty="0" smtClean="0"/>
          </a:p>
          <a:p>
            <a:pPr hangingPunct="0">
              <a:buNone/>
            </a:pPr>
            <a:r>
              <a:rPr lang="en-US" dirty="0" smtClean="0"/>
              <a:t>           acid</a:t>
            </a:r>
            <a:endParaRPr lang="en-US" dirty="0"/>
          </a:p>
          <a:p>
            <a:pPr hangingPunct="0"/>
            <a:r>
              <a:rPr lang="en-US" dirty="0"/>
              <a:t>	Formed from the NOx from cars/factories </a:t>
            </a:r>
            <a:r>
              <a:rPr lang="en-US" dirty="0" smtClean="0"/>
              <a:t>and</a:t>
            </a:r>
          </a:p>
          <a:p>
            <a:pPr hangingPunct="0">
              <a:buNone/>
            </a:pPr>
            <a:r>
              <a:rPr lang="en-US" dirty="0"/>
              <a:t> </a:t>
            </a:r>
            <a:r>
              <a:rPr lang="en-US" dirty="0" smtClean="0"/>
              <a:t>          volatile </a:t>
            </a:r>
            <a:r>
              <a:rPr lang="en-US" dirty="0"/>
              <a:t>organic compounds (VOC’s)</a:t>
            </a:r>
          </a:p>
          <a:p>
            <a:r>
              <a:rPr lang="en-US" dirty="0"/>
              <a:t>	These VOC’s are methane, propane, benzene,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chlorofluorocarbons </a:t>
            </a:r>
            <a:r>
              <a:rPr lang="en-US" dirty="0"/>
              <a:t>(CFC’s) mixing in the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u="sng" dirty="0" smtClean="0"/>
              <a:t>presence </a:t>
            </a:r>
            <a:r>
              <a:rPr lang="en-US" u="sng" dirty="0"/>
              <a:t>of </a:t>
            </a:r>
            <a:r>
              <a:rPr lang="en-US" u="sng" dirty="0" smtClean="0"/>
              <a:t>sunlight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26390C5B31F46B9CE157397602ADB" ma:contentTypeVersion="0" ma:contentTypeDescription="Create a new document." ma:contentTypeScope="" ma:versionID="c08e47cfa0c8837aca3fc969f249d99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438a5ccf5b1e5715bc7495b8637699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6C1790-5DEF-434E-90F6-F02AC88CD558}"/>
</file>

<file path=customXml/itemProps2.xml><?xml version="1.0" encoding="utf-8"?>
<ds:datastoreItem xmlns:ds="http://schemas.openxmlformats.org/officeDocument/2006/customXml" ds:itemID="{8E7FA16C-35DB-4D12-969A-C58A0E87E2F1}"/>
</file>

<file path=customXml/itemProps3.xml><?xml version="1.0" encoding="utf-8"?>
<ds:datastoreItem xmlns:ds="http://schemas.openxmlformats.org/officeDocument/2006/customXml" ds:itemID="{6C40C5DE-8A45-488B-B347-13AFAD30C576}"/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1001</Words>
  <Application>Microsoft Office PowerPoint</Application>
  <PresentationFormat>On-screen Show (4:3)</PresentationFormat>
  <Paragraphs>174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AIR QUALITY </vt:lpstr>
      <vt:lpstr>Anthropogenic Pollutants – Human    activity products – very concentrated. </vt:lpstr>
      <vt:lpstr>HUMAN IMPACT </vt:lpstr>
      <vt:lpstr>3 Processes That Cause Air Pollution </vt:lpstr>
      <vt:lpstr>Types of Pollution</vt:lpstr>
      <vt:lpstr>PRIMARY POLLUTANTS </vt:lpstr>
      <vt:lpstr>SECONDARY POLLUTANTS</vt:lpstr>
      <vt:lpstr>Effects Of Climate And Temperature On Air Pollution </vt:lpstr>
      <vt:lpstr>PHOTOCHEMICAL SMOG </vt:lpstr>
      <vt:lpstr>Smog Chemistry </vt:lpstr>
      <vt:lpstr>Industrial Smog</vt:lpstr>
      <vt:lpstr>Smog Chemistry</vt:lpstr>
      <vt:lpstr>Factors Affecting Air Pollution </vt:lpstr>
      <vt:lpstr>Acid Deposition </vt:lpstr>
      <vt:lpstr>Slide 15</vt:lpstr>
      <vt:lpstr>Acid Rain </vt:lpstr>
      <vt:lpstr>Slide 17</vt:lpstr>
      <vt:lpstr>Acid Associated Problems </vt:lpstr>
      <vt:lpstr>Acid Prevention and Protection </vt:lpstr>
      <vt:lpstr>Ozone – O3</vt:lpstr>
      <vt:lpstr>Ozone – O3</vt:lpstr>
      <vt:lpstr>Ozone – O3</vt:lpstr>
      <vt:lpstr>Toxicity </vt:lpstr>
      <vt:lpstr>Toxicity</vt:lpstr>
      <vt:lpstr>5 factors that can affect the amount of harm a substance can cause</vt:lpstr>
      <vt:lpstr>Indoor Air Pollution</vt:lpstr>
      <vt:lpstr>Electromagnetic Spectrum</vt:lpstr>
    </vt:vector>
  </TitlesOfParts>
  <Company>Calvert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</dc:title>
  <dc:creator>Gustin_2</dc:creator>
  <cp:lastModifiedBy>Gustin_2</cp:lastModifiedBy>
  <cp:revision>41</cp:revision>
  <dcterms:created xsi:type="dcterms:W3CDTF">2014-01-01T01:07:00Z</dcterms:created>
  <dcterms:modified xsi:type="dcterms:W3CDTF">2014-03-09T04:42:43Z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0x010100EE026390C5B31F46B9CE157397602ADB</vt:lpwstr>
  </property>
  <property fmtid="{D5CDD505-2E9C-101B-9397-08002B2CF9AE}" pid="3" name="IsMyDocuments">
    <vt:bool>true</vt:bool>
  </property>
</Properties>
</file>