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0" r:id="rId3"/>
    <p:sldId id="257" r:id="rId4"/>
    <p:sldId id="258" r:id="rId5"/>
    <p:sldId id="259"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p:restoredTop sz="94709"/>
  </p:normalViewPr>
  <p:slideViewPr>
    <p:cSldViewPr snapToGrid="0" snapToObjects="1">
      <p:cViewPr varScale="1">
        <p:scale>
          <a:sx n="92" d="100"/>
          <a:sy n="92" d="100"/>
        </p:scale>
        <p:origin x="99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8BADE7-D2B7-E043-9D46-DB956D34E50B}" type="datetimeFigureOut">
              <a:rPr lang="en-US" smtClean="0"/>
              <a:t>12/31/16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ED54D-EE77-D542-9717-B032B1CE4869}" type="slidenum">
              <a:rPr lang="en-US" smtClean="0"/>
              <a:t>‹#›</a:t>
            </a:fld>
            <a:endParaRPr lang="en-US"/>
          </a:p>
        </p:txBody>
      </p:sp>
    </p:spTree>
    <p:extLst>
      <p:ext uri="{BB962C8B-B14F-4D97-AF65-F5344CB8AC3E}">
        <p14:creationId xmlns:p14="http://schemas.microsoft.com/office/powerpoint/2010/main" val="129377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8F71C8-D466-2548-A3AB-411DF0DAB2BA}" type="datetimeFigureOut">
              <a:rPr lang="en-US" smtClean="0"/>
              <a:t>12/31/16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5CDA0-972A-C64C-939D-6938B8A85C42}" type="slidenum">
              <a:rPr lang="en-US" smtClean="0"/>
              <a:t>‹#›</a:t>
            </a:fld>
            <a:endParaRPr lang="en-US"/>
          </a:p>
        </p:txBody>
      </p:sp>
    </p:spTree>
    <p:extLst>
      <p:ext uri="{BB962C8B-B14F-4D97-AF65-F5344CB8AC3E}">
        <p14:creationId xmlns:p14="http://schemas.microsoft.com/office/powerpoint/2010/main" val="346652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71C8-D466-2548-A3AB-411DF0DAB2BA}" type="datetimeFigureOut">
              <a:rPr lang="en-US" smtClean="0"/>
              <a:t>12/31/16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5CDA0-972A-C64C-939D-6938B8A85C42}" type="slidenum">
              <a:rPr lang="en-US" smtClean="0"/>
              <a:t>‹#›</a:t>
            </a:fld>
            <a:endParaRPr lang="en-US"/>
          </a:p>
        </p:txBody>
      </p:sp>
    </p:spTree>
    <p:extLst>
      <p:ext uri="{BB962C8B-B14F-4D97-AF65-F5344CB8AC3E}">
        <p14:creationId xmlns:p14="http://schemas.microsoft.com/office/powerpoint/2010/main" val="162473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71C8-D466-2548-A3AB-411DF0DAB2BA}" type="datetimeFigureOut">
              <a:rPr lang="en-US" smtClean="0"/>
              <a:t>12/31/16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5CDA0-972A-C64C-939D-6938B8A85C42}" type="slidenum">
              <a:rPr lang="en-US" smtClean="0"/>
              <a:t>‹#›</a:t>
            </a:fld>
            <a:endParaRPr lang="en-US"/>
          </a:p>
        </p:txBody>
      </p:sp>
    </p:spTree>
    <p:extLst>
      <p:ext uri="{BB962C8B-B14F-4D97-AF65-F5344CB8AC3E}">
        <p14:creationId xmlns:p14="http://schemas.microsoft.com/office/powerpoint/2010/main" val="155574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71C8-D466-2548-A3AB-411DF0DAB2BA}" type="datetimeFigureOut">
              <a:rPr lang="en-US" smtClean="0"/>
              <a:t>12/31/16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5CDA0-972A-C64C-939D-6938B8A85C42}" type="slidenum">
              <a:rPr lang="en-US" smtClean="0"/>
              <a:t>‹#›</a:t>
            </a:fld>
            <a:endParaRPr lang="en-US"/>
          </a:p>
        </p:txBody>
      </p:sp>
    </p:spTree>
    <p:extLst>
      <p:ext uri="{BB962C8B-B14F-4D97-AF65-F5344CB8AC3E}">
        <p14:creationId xmlns:p14="http://schemas.microsoft.com/office/powerpoint/2010/main" val="353835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8F71C8-D466-2548-A3AB-411DF0DAB2BA}" type="datetimeFigureOut">
              <a:rPr lang="en-US" smtClean="0"/>
              <a:t>12/31/16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5CDA0-972A-C64C-939D-6938B8A85C42}" type="slidenum">
              <a:rPr lang="en-US" smtClean="0"/>
              <a:t>‹#›</a:t>
            </a:fld>
            <a:endParaRPr lang="en-US"/>
          </a:p>
        </p:txBody>
      </p:sp>
    </p:spTree>
    <p:extLst>
      <p:ext uri="{BB962C8B-B14F-4D97-AF65-F5344CB8AC3E}">
        <p14:creationId xmlns:p14="http://schemas.microsoft.com/office/powerpoint/2010/main" val="2268935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8F71C8-D466-2548-A3AB-411DF0DAB2BA}" type="datetimeFigureOut">
              <a:rPr lang="en-US" smtClean="0"/>
              <a:t>12/31/16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5CDA0-972A-C64C-939D-6938B8A85C42}" type="slidenum">
              <a:rPr lang="en-US" smtClean="0"/>
              <a:t>‹#›</a:t>
            </a:fld>
            <a:endParaRPr lang="en-US"/>
          </a:p>
        </p:txBody>
      </p:sp>
    </p:spTree>
    <p:extLst>
      <p:ext uri="{BB962C8B-B14F-4D97-AF65-F5344CB8AC3E}">
        <p14:creationId xmlns:p14="http://schemas.microsoft.com/office/powerpoint/2010/main" val="106660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8F71C8-D466-2548-A3AB-411DF0DAB2BA}" type="datetimeFigureOut">
              <a:rPr lang="en-US" smtClean="0"/>
              <a:t>12/31/16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5CDA0-972A-C64C-939D-6938B8A85C42}" type="slidenum">
              <a:rPr lang="en-US" smtClean="0"/>
              <a:t>‹#›</a:t>
            </a:fld>
            <a:endParaRPr lang="en-US"/>
          </a:p>
        </p:txBody>
      </p:sp>
    </p:spTree>
    <p:extLst>
      <p:ext uri="{BB962C8B-B14F-4D97-AF65-F5344CB8AC3E}">
        <p14:creationId xmlns:p14="http://schemas.microsoft.com/office/powerpoint/2010/main" val="266791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8F71C8-D466-2548-A3AB-411DF0DAB2BA}" type="datetimeFigureOut">
              <a:rPr lang="en-US" smtClean="0"/>
              <a:t>12/31/16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5CDA0-972A-C64C-939D-6938B8A85C42}" type="slidenum">
              <a:rPr lang="en-US" smtClean="0"/>
              <a:t>‹#›</a:t>
            </a:fld>
            <a:endParaRPr lang="en-US"/>
          </a:p>
        </p:txBody>
      </p:sp>
    </p:spTree>
    <p:extLst>
      <p:ext uri="{BB962C8B-B14F-4D97-AF65-F5344CB8AC3E}">
        <p14:creationId xmlns:p14="http://schemas.microsoft.com/office/powerpoint/2010/main" val="1015282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F71C8-D466-2548-A3AB-411DF0DAB2BA}" type="datetimeFigureOut">
              <a:rPr lang="en-US" smtClean="0"/>
              <a:t>12/31/16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5CDA0-972A-C64C-939D-6938B8A85C42}" type="slidenum">
              <a:rPr lang="en-US" smtClean="0"/>
              <a:t>‹#›</a:t>
            </a:fld>
            <a:endParaRPr lang="en-US"/>
          </a:p>
        </p:txBody>
      </p:sp>
    </p:spTree>
    <p:extLst>
      <p:ext uri="{BB962C8B-B14F-4D97-AF65-F5344CB8AC3E}">
        <p14:creationId xmlns:p14="http://schemas.microsoft.com/office/powerpoint/2010/main" val="144912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71C8-D466-2548-A3AB-411DF0DAB2BA}" type="datetimeFigureOut">
              <a:rPr lang="en-US" smtClean="0"/>
              <a:t>12/31/16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5CDA0-972A-C64C-939D-6938B8A85C42}" type="slidenum">
              <a:rPr lang="en-US" smtClean="0"/>
              <a:t>‹#›</a:t>
            </a:fld>
            <a:endParaRPr lang="en-US"/>
          </a:p>
        </p:txBody>
      </p:sp>
    </p:spTree>
    <p:extLst>
      <p:ext uri="{BB962C8B-B14F-4D97-AF65-F5344CB8AC3E}">
        <p14:creationId xmlns:p14="http://schemas.microsoft.com/office/powerpoint/2010/main" val="781293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71C8-D466-2548-A3AB-411DF0DAB2BA}" type="datetimeFigureOut">
              <a:rPr lang="en-US" smtClean="0"/>
              <a:t>12/31/16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5CDA0-972A-C64C-939D-6938B8A85C42}" type="slidenum">
              <a:rPr lang="en-US" smtClean="0"/>
              <a:t>‹#›</a:t>
            </a:fld>
            <a:endParaRPr lang="en-US"/>
          </a:p>
        </p:txBody>
      </p:sp>
    </p:spTree>
    <p:extLst>
      <p:ext uri="{BB962C8B-B14F-4D97-AF65-F5344CB8AC3E}">
        <p14:creationId xmlns:p14="http://schemas.microsoft.com/office/powerpoint/2010/main" val="35984172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F71C8-D466-2548-A3AB-411DF0DAB2BA}" type="datetimeFigureOut">
              <a:rPr lang="en-US" smtClean="0"/>
              <a:t>12/31/16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5CDA0-972A-C64C-939D-6938B8A85C42}" type="slidenum">
              <a:rPr lang="en-US" smtClean="0"/>
              <a:t>‹#›</a:t>
            </a:fld>
            <a:endParaRPr lang="en-US"/>
          </a:p>
        </p:txBody>
      </p:sp>
    </p:spTree>
    <p:extLst>
      <p:ext uri="{BB962C8B-B14F-4D97-AF65-F5344CB8AC3E}">
        <p14:creationId xmlns:p14="http://schemas.microsoft.com/office/powerpoint/2010/main" val="935121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7fqOtgG6vik" TargetMode="Externa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Ak9CBB1bTc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7675"/>
          </a:xfrm>
        </p:spPr>
        <p:txBody>
          <a:bodyPr>
            <a:normAutofit fontScale="90000"/>
          </a:bodyPr>
          <a:lstStyle/>
          <a:p>
            <a:r>
              <a:rPr lang="en-US" dirty="0" smtClean="0"/>
              <a:t>A Funny Taste</a:t>
            </a:r>
            <a:endParaRPr lang="en-US" dirty="0"/>
          </a:p>
        </p:txBody>
      </p:sp>
      <p:sp>
        <p:nvSpPr>
          <p:cNvPr id="5" name="Content Placeholder 4"/>
          <p:cNvSpPr>
            <a:spLocks noGrp="1"/>
          </p:cNvSpPr>
          <p:nvPr>
            <p:ph idx="1"/>
          </p:nvPr>
        </p:nvSpPr>
        <p:spPr>
          <a:xfrm>
            <a:off x="457200" y="912314"/>
            <a:ext cx="8229600" cy="5213850"/>
          </a:xfrm>
        </p:spPr>
        <p:txBody>
          <a:bodyPr>
            <a:normAutofit/>
          </a:bodyPr>
          <a:lstStyle/>
          <a:p>
            <a:pPr marL="0" indent="0">
              <a:buNone/>
            </a:pPr>
            <a:r>
              <a:rPr lang="en-US" dirty="0" smtClean="0"/>
              <a:t>Directions</a:t>
            </a:r>
            <a:r>
              <a:rPr lang="en-US" dirty="0"/>
              <a:t>: Fill in the left side of the following chart with your predictions on which body of water has the lowest salinity (1) to the highest salinity (7).  Then fill in the right side of the chart based on </a:t>
            </a:r>
            <a:r>
              <a:rPr lang="en-US" dirty="0" smtClean="0"/>
              <a:t>the class discussion.</a:t>
            </a:r>
            <a:endParaRPr lang="en-US" dirty="0"/>
          </a:p>
          <a:p>
            <a:pPr marL="0" indent="0">
              <a:buNone/>
            </a:pPr>
            <a:r>
              <a:rPr lang="en-US" dirty="0"/>
              <a:t> </a:t>
            </a:r>
          </a:p>
        </p:txBody>
      </p:sp>
      <p:graphicFrame>
        <p:nvGraphicFramePr>
          <p:cNvPr id="6" name="Table 5"/>
          <p:cNvGraphicFramePr>
            <a:graphicFrameLocks noGrp="1"/>
          </p:cNvGraphicFramePr>
          <p:nvPr>
            <p:extLst>
              <p:ext uri="{D42A27DB-BD31-4B8C-83A1-F6EECF244321}">
                <p14:modId xmlns:p14="http://schemas.microsoft.com/office/powerpoint/2010/main" val="1839169648"/>
              </p:ext>
            </p:extLst>
          </p:nvPr>
        </p:nvGraphicFramePr>
        <p:xfrm>
          <a:off x="762000" y="3472065"/>
          <a:ext cx="7675420" cy="2966720"/>
        </p:xfrm>
        <a:graphic>
          <a:graphicData uri="http://schemas.openxmlformats.org/drawingml/2006/table">
            <a:tbl>
              <a:tblPr firstRow="1" bandRow="1">
                <a:tableStyleId>{5C22544A-7EE6-4342-B048-85BDC9FD1C3A}</a:tableStyleId>
              </a:tblPr>
              <a:tblGrid>
                <a:gridCol w="1918855"/>
                <a:gridCol w="1918855"/>
                <a:gridCol w="1918855"/>
                <a:gridCol w="1918855"/>
              </a:tblGrid>
              <a:tr h="370840">
                <a:tc>
                  <a:txBody>
                    <a:bodyPr/>
                    <a:lstStyle/>
                    <a:p>
                      <a:pPr marL="0" marR="0" algn="ctr">
                        <a:spcBef>
                          <a:spcPts val="0"/>
                        </a:spcBef>
                        <a:spcAft>
                          <a:spcPts val="0"/>
                        </a:spcAft>
                      </a:pPr>
                      <a:r>
                        <a:rPr lang="en-US" sz="2000" u="sng">
                          <a:effectLst/>
                          <a:latin typeface="Cambria"/>
                          <a:ea typeface="ＭＳ 明朝"/>
                          <a:cs typeface="Times New Roman"/>
                        </a:rPr>
                        <a:t>Prediction</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u="sng">
                          <a:effectLst/>
                          <a:latin typeface="Cambria"/>
                          <a:ea typeface="ＭＳ 明朝"/>
                          <a:cs typeface="Times New Roman"/>
                        </a:rPr>
                        <a:t>Body of Water</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u="sng" dirty="0" smtClean="0">
                          <a:effectLst/>
                          <a:latin typeface="Cambria"/>
                          <a:ea typeface="ＭＳ 明朝"/>
                          <a:cs typeface="Times New Roman"/>
                        </a:rPr>
                        <a:t>Actual Salinity</a:t>
                      </a:r>
                      <a:endParaRPr lang="en-US" sz="20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u="sng" dirty="0" smtClean="0">
                          <a:effectLst/>
                          <a:latin typeface="Cambria"/>
                          <a:ea typeface="ＭＳ 明朝"/>
                          <a:cs typeface="Times New Roman"/>
                        </a:rPr>
                        <a:t>Density</a:t>
                      </a:r>
                      <a:endParaRPr lang="en-US" sz="2000" u="sng" dirty="0">
                        <a:effectLst/>
                        <a:latin typeface="Cambria"/>
                        <a:ea typeface="ＭＳ 明朝"/>
                        <a:cs typeface="Times New Roman"/>
                      </a:endParaRPr>
                    </a:p>
                  </a:txBody>
                  <a:tcPr marL="68580" marR="68580" marT="0" marB="0"/>
                </a:tc>
              </a:tr>
              <a:tr h="370840">
                <a:tc>
                  <a:txBody>
                    <a:bodyPr/>
                    <a:lstStyle/>
                    <a:p>
                      <a:pPr marL="0" marR="0" algn="ctr">
                        <a:spcBef>
                          <a:spcPts val="0"/>
                        </a:spcBef>
                        <a:spcAft>
                          <a:spcPts val="0"/>
                        </a:spcAft>
                      </a:pPr>
                      <a:r>
                        <a:rPr lang="en-US" sz="2000">
                          <a:effectLst/>
                          <a:latin typeface="Cambria"/>
                          <a:ea typeface="ＭＳ 明朝"/>
                          <a:cs typeface="Times New Roman"/>
                        </a:rPr>
                        <a:t> </a:t>
                      </a:r>
                    </a:p>
                  </a:txBody>
                  <a:tcPr marL="68580" marR="68580" marT="0" marB="0"/>
                </a:tc>
                <a:tc>
                  <a:txBody>
                    <a:bodyPr/>
                    <a:lstStyle/>
                    <a:p>
                      <a:pPr marL="0" marR="0" algn="ctr">
                        <a:spcBef>
                          <a:spcPts val="0"/>
                        </a:spcBef>
                        <a:spcAft>
                          <a:spcPts val="0"/>
                        </a:spcAft>
                      </a:pPr>
                      <a:r>
                        <a:rPr lang="en-US" sz="2000">
                          <a:effectLst/>
                          <a:latin typeface="Cambria"/>
                          <a:ea typeface="ＭＳ 明朝"/>
                          <a:cs typeface="Times New Roman"/>
                        </a:rPr>
                        <a:t>Distilled</a:t>
                      </a:r>
                    </a:p>
                  </a:txBody>
                  <a:tcPr marL="68580" marR="68580" marT="0" marB="0"/>
                </a:tc>
                <a:tc>
                  <a:txBody>
                    <a:bodyPr/>
                    <a:lstStyle/>
                    <a:p>
                      <a:pPr marL="0" marR="0" algn="ctr">
                        <a:spcBef>
                          <a:spcPts val="0"/>
                        </a:spcBef>
                        <a:spcAft>
                          <a:spcPts val="0"/>
                        </a:spcAft>
                      </a:pPr>
                      <a:r>
                        <a:rPr lang="en-US" sz="2000">
                          <a:effectLst/>
                          <a:latin typeface="Cambria"/>
                          <a:ea typeface="ＭＳ 明朝"/>
                          <a:cs typeface="Times New Roman"/>
                        </a:rPr>
                        <a:t> </a:t>
                      </a:r>
                    </a:p>
                  </a:txBody>
                  <a:tcPr marL="68580" marR="68580" marT="0" marB="0"/>
                </a:tc>
                <a:tc>
                  <a:txBody>
                    <a:bodyPr/>
                    <a:lstStyle/>
                    <a:p>
                      <a:pPr marL="0" marR="0" algn="ctr">
                        <a:spcBef>
                          <a:spcPts val="0"/>
                        </a:spcBef>
                        <a:spcAft>
                          <a:spcPts val="0"/>
                        </a:spcAft>
                      </a:pPr>
                      <a:endParaRPr lang="en-US" sz="2000">
                        <a:effectLst/>
                        <a:latin typeface="Cambria"/>
                        <a:ea typeface="ＭＳ 明朝"/>
                        <a:cs typeface="Times New Roman"/>
                      </a:endParaRPr>
                    </a:p>
                  </a:txBody>
                  <a:tcPr marL="68580" marR="68580" marT="0" marB="0"/>
                </a:tc>
              </a:tr>
              <a:tr h="370840">
                <a:tc>
                  <a:txBody>
                    <a:bodyPr/>
                    <a:lstStyle/>
                    <a:p>
                      <a:pPr marL="0" marR="0" algn="ctr">
                        <a:spcBef>
                          <a:spcPts val="0"/>
                        </a:spcBef>
                        <a:spcAft>
                          <a:spcPts val="0"/>
                        </a:spcAft>
                      </a:pPr>
                      <a:r>
                        <a:rPr lang="en-US" sz="2000">
                          <a:effectLst/>
                          <a:latin typeface="Cambria"/>
                          <a:ea typeface="ＭＳ 明朝"/>
                          <a:cs typeface="Times New Roman"/>
                        </a:rPr>
                        <a:t> </a:t>
                      </a:r>
                    </a:p>
                  </a:txBody>
                  <a:tcPr marL="68580" marR="68580" marT="0" marB="0"/>
                </a:tc>
                <a:tc>
                  <a:txBody>
                    <a:bodyPr/>
                    <a:lstStyle/>
                    <a:p>
                      <a:pPr marL="0" marR="0" algn="ctr">
                        <a:spcBef>
                          <a:spcPts val="0"/>
                        </a:spcBef>
                        <a:spcAft>
                          <a:spcPts val="0"/>
                        </a:spcAft>
                      </a:pPr>
                      <a:r>
                        <a:rPr lang="en-US" sz="2000" dirty="0">
                          <a:effectLst/>
                          <a:latin typeface="Cambria"/>
                          <a:ea typeface="ＭＳ 明朝"/>
                          <a:cs typeface="Times New Roman"/>
                        </a:rPr>
                        <a:t>The Dead Sea</a:t>
                      </a:r>
                    </a:p>
                  </a:txBody>
                  <a:tcPr marL="68580" marR="68580" marT="0" marB="0"/>
                </a:tc>
                <a:tc>
                  <a:txBody>
                    <a:bodyPr/>
                    <a:lstStyle/>
                    <a:p>
                      <a:pPr marL="0" marR="0" algn="ctr">
                        <a:spcBef>
                          <a:spcPts val="0"/>
                        </a:spcBef>
                        <a:spcAft>
                          <a:spcPts val="0"/>
                        </a:spcAft>
                      </a:pPr>
                      <a:r>
                        <a:rPr lang="en-US" sz="2000">
                          <a:effectLst/>
                          <a:latin typeface="Cambria"/>
                          <a:ea typeface="ＭＳ 明朝"/>
                          <a:cs typeface="Times New Roman"/>
                        </a:rPr>
                        <a:t> </a:t>
                      </a:r>
                    </a:p>
                  </a:txBody>
                  <a:tcPr marL="68580" marR="68580" marT="0" marB="0"/>
                </a:tc>
                <a:tc>
                  <a:txBody>
                    <a:bodyPr/>
                    <a:lstStyle/>
                    <a:p>
                      <a:pPr marL="0" marR="0" algn="ctr">
                        <a:spcBef>
                          <a:spcPts val="0"/>
                        </a:spcBef>
                        <a:spcAft>
                          <a:spcPts val="0"/>
                        </a:spcAft>
                      </a:pPr>
                      <a:endParaRPr lang="en-US" sz="2000">
                        <a:effectLst/>
                        <a:latin typeface="Cambria"/>
                        <a:ea typeface="ＭＳ 明朝"/>
                        <a:cs typeface="Times New Roman"/>
                      </a:endParaRPr>
                    </a:p>
                  </a:txBody>
                  <a:tcPr marL="68580" marR="68580" marT="0" marB="0"/>
                </a:tc>
              </a:tr>
              <a:tr h="370840">
                <a:tc>
                  <a:txBody>
                    <a:bodyPr/>
                    <a:lstStyle/>
                    <a:p>
                      <a:pPr marL="0" marR="0" algn="ctr">
                        <a:spcBef>
                          <a:spcPts val="0"/>
                        </a:spcBef>
                        <a:spcAft>
                          <a:spcPts val="0"/>
                        </a:spcAft>
                      </a:pPr>
                      <a:r>
                        <a:rPr lang="en-US" sz="2000">
                          <a:effectLst/>
                          <a:latin typeface="Cambria"/>
                          <a:ea typeface="ＭＳ 明朝"/>
                          <a:cs typeface="Times New Roman"/>
                        </a:rPr>
                        <a:t> </a:t>
                      </a:r>
                    </a:p>
                  </a:txBody>
                  <a:tcPr marL="68580" marR="68580" marT="0" marB="0"/>
                </a:tc>
                <a:tc>
                  <a:txBody>
                    <a:bodyPr/>
                    <a:lstStyle/>
                    <a:p>
                      <a:pPr marL="0" marR="0" algn="ctr">
                        <a:spcBef>
                          <a:spcPts val="0"/>
                        </a:spcBef>
                        <a:spcAft>
                          <a:spcPts val="0"/>
                        </a:spcAft>
                      </a:pPr>
                      <a:r>
                        <a:rPr lang="en-US" sz="2000" dirty="0">
                          <a:effectLst/>
                          <a:latin typeface="Cambria"/>
                          <a:ea typeface="ＭＳ 明朝"/>
                          <a:cs typeface="Times New Roman"/>
                        </a:rPr>
                        <a:t>The Oceans</a:t>
                      </a:r>
                    </a:p>
                  </a:txBody>
                  <a:tcPr marL="68580" marR="68580" marT="0" marB="0"/>
                </a:tc>
                <a:tc>
                  <a:txBody>
                    <a:bodyPr/>
                    <a:lstStyle/>
                    <a:p>
                      <a:pPr marL="0" marR="0" algn="ctr">
                        <a:spcBef>
                          <a:spcPts val="0"/>
                        </a:spcBef>
                        <a:spcAft>
                          <a:spcPts val="0"/>
                        </a:spcAft>
                      </a:pPr>
                      <a:r>
                        <a:rPr lang="en-US" sz="2000">
                          <a:effectLst/>
                          <a:latin typeface="Cambria"/>
                          <a:ea typeface="ＭＳ 明朝"/>
                          <a:cs typeface="Times New Roman"/>
                        </a:rPr>
                        <a:t> </a:t>
                      </a:r>
                    </a:p>
                  </a:txBody>
                  <a:tcPr marL="68580" marR="68580" marT="0" marB="0"/>
                </a:tc>
                <a:tc>
                  <a:txBody>
                    <a:bodyPr/>
                    <a:lstStyle/>
                    <a:p>
                      <a:pPr marL="0" marR="0" algn="ctr">
                        <a:spcBef>
                          <a:spcPts val="0"/>
                        </a:spcBef>
                        <a:spcAft>
                          <a:spcPts val="0"/>
                        </a:spcAft>
                      </a:pPr>
                      <a:endParaRPr lang="en-US" sz="2000">
                        <a:effectLst/>
                        <a:latin typeface="Cambria"/>
                        <a:ea typeface="ＭＳ 明朝"/>
                        <a:cs typeface="Times New Roman"/>
                      </a:endParaRPr>
                    </a:p>
                  </a:txBody>
                  <a:tcPr marL="68580" marR="68580" marT="0" marB="0"/>
                </a:tc>
              </a:tr>
              <a:tr h="370840">
                <a:tc>
                  <a:txBody>
                    <a:bodyPr/>
                    <a:lstStyle/>
                    <a:p>
                      <a:pPr marL="0" marR="0" algn="ctr">
                        <a:spcBef>
                          <a:spcPts val="0"/>
                        </a:spcBef>
                        <a:spcAft>
                          <a:spcPts val="0"/>
                        </a:spcAft>
                      </a:pPr>
                      <a:r>
                        <a:rPr lang="en-US" sz="2000">
                          <a:effectLst/>
                          <a:latin typeface="Cambria"/>
                          <a:ea typeface="ＭＳ 明朝"/>
                          <a:cs typeface="Times New Roman"/>
                        </a:rPr>
                        <a:t> </a:t>
                      </a:r>
                    </a:p>
                  </a:txBody>
                  <a:tcPr marL="68580" marR="68580" marT="0" marB="0"/>
                </a:tc>
                <a:tc>
                  <a:txBody>
                    <a:bodyPr/>
                    <a:lstStyle/>
                    <a:p>
                      <a:pPr marL="0" marR="0" algn="ctr">
                        <a:spcBef>
                          <a:spcPts val="0"/>
                        </a:spcBef>
                        <a:spcAft>
                          <a:spcPts val="0"/>
                        </a:spcAft>
                      </a:pPr>
                      <a:r>
                        <a:rPr lang="en-US" sz="2000" dirty="0">
                          <a:effectLst/>
                          <a:latin typeface="Cambria"/>
                          <a:ea typeface="ＭＳ 明朝"/>
                          <a:cs typeface="Times New Roman"/>
                        </a:rPr>
                        <a:t>Baltic Sea</a:t>
                      </a:r>
                    </a:p>
                  </a:txBody>
                  <a:tcPr marL="68580" marR="68580" marT="0" marB="0"/>
                </a:tc>
                <a:tc>
                  <a:txBody>
                    <a:bodyPr/>
                    <a:lstStyle/>
                    <a:p>
                      <a:pPr marL="0" marR="0" algn="ctr">
                        <a:spcBef>
                          <a:spcPts val="0"/>
                        </a:spcBef>
                        <a:spcAft>
                          <a:spcPts val="0"/>
                        </a:spcAft>
                      </a:pPr>
                      <a:r>
                        <a:rPr lang="en-US" sz="2000">
                          <a:effectLst/>
                          <a:latin typeface="Cambria"/>
                          <a:ea typeface="ＭＳ 明朝"/>
                          <a:cs typeface="Times New Roman"/>
                        </a:rPr>
                        <a:t> </a:t>
                      </a:r>
                    </a:p>
                  </a:txBody>
                  <a:tcPr marL="68580" marR="68580" marT="0" marB="0"/>
                </a:tc>
                <a:tc>
                  <a:txBody>
                    <a:bodyPr/>
                    <a:lstStyle/>
                    <a:p>
                      <a:pPr marL="0" marR="0" algn="ctr">
                        <a:spcBef>
                          <a:spcPts val="0"/>
                        </a:spcBef>
                        <a:spcAft>
                          <a:spcPts val="0"/>
                        </a:spcAft>
                      </a:pPr>
                      <a:endParaRPr lang="en-US" sz="2000">
                        <a:effectLst/>
                        <a:latin typeface="Cambria"/>
                        <a:ea typeface="ＭＳ 明朝"/>
                        <a:cs typeface="Times New Roman"/>
                      </a:endParaRPr>
                    </a:p>
                  </a:txBody>
                  <a:tcPr marL="68580" marR="68580" marT="0" marB="0"/>
                </a:tc>
              </a:tr>
              <a:tr h="370840">
                <a:tc>
                  <a:txBody>
                    <a:bodyPr/>
                    <a:lstStyle/>
                    <a:p>
                      <a:pPr marL="0" marR="0" algn="ctr">
                        <a:spcBef>
                          <a:spcPts val="0"/>
                        </a:spcBef>
                        <a:spcAft>
                          <a:spcPts val="0"/>
                        </a:spcAft>
                      </a:pPr>
                      <a:r>
                        <a:rPr lang="en-US" sz="2000">
                          <a:effectLst/>
                          <a:latin typeface="Cambria"/>
                          <a:ea typeface="ＭＳ 明朝"/>
                          <a:cs typeface="Times New Roman"/>
                        </a:rPr>
                        <a:t> </a:t>
                      </a:r>
                    </a:p>
                  </a:txBody>
                  <a:tcPr marL="68580" marR="68580" marT="0" marB="0"/>
                </a:tc>
                <a:tc>
                  <a:txBody>
                    <a:bodyPr/>
                    <a:lstStyle/>
                    <a:p>
                      <a:pPr marL="0" marR="0" algn="ctr">
                        <a:spcBef>
                          <a:spcPts val="0"/>
                        </a:spcBef>
                        <a:spcAft>
                          <a:spcPts val="0"/>
                        </a:spcAft>
                      </a:pPr>
                      <a:r>
                        <a:rPr lang="en-US" sz="2000" dirty="0">
                          <a:effectLst/>
                          <a:latin typeface="Cambria"/>
                          <a:ea typeface="ＭＳ 明朝"/>
                          <a:cs typeface="Times New Roman"/>
                        </a:rPr>
                        <a:t>Red Sea</a:t>
                      </a:r>
                    </a:p>
                  </a:txBody>
                  <a:tcPr marL="68580" marR="68580" marT="0" marB="0"/>
                </a:tc>
                <a:tc>
                  <a:txBody>
                    <a:bodyPr/>
                    <a:lstStyle/>
                    <a:p>
                      <a:pPr marL="0" marR="0" algn="ctr">
                        <a:spcBef>
                          <a:spcPts val="0"/>
                        </a:spcBef>
                        <a:spcAft>
                          <a:spcPts val="0"/>
                        </a:spcAft>
                      </a:pPr>
                      <a:r>
                        <a:rPr lang="en-US" sz="2000">
                          <a:effectLst/>
                          <a:latin typeface="Cambria"/>
                          <a:ea typeface="ＭＳ 明朝"/>
                          <a:cs typeface="Times New Roman"/>
                        </a:rPr>
                        <a:t> </a:t>
                      </a:r>
                    </a:p>
                  </a:txBody>
                  <a:tcPr marL="68580" marR="68580" marT="0" marB="0"/>
                </a:tc>
                <a:tc>
                  <a:txBody>
                    <a:bodyPr/>
                    <a:lstStyle/>
                    <a:p>
                      <a:pPr marL="0" marR="0" algn="ctr">
                        <a:spcBef>
                          <a:spcPts val="0"/>
                        </a:spcBef>
                        <a:spcAft>
                          <a:spcPts val="0"/>
                        </a:spcAft>
                      </a:pPr>
                      <a:endParaRPr lang="en-US" sz="2000">
                        <a:effectLst/>
                        <a:latin typeface="Cambria"/>
                        <a:ea typeface="ＭＳ 明朝"/>
                        <a:cs typeface="Times New Roman"/>
                      </a:endParaRPr>
                    </a:p>
                  </a:txBody>
                  <a:tcPr marL="68580" marR="68580" marT="0" marB="0"/>
                </a:tc>
              </a:tr>
              <a:tr h="370840">
                <a:tc>
                  <a:txBody>
                    <a:bodyPr/>
                    <a:lstStyle/>
                    <a:p>
                      <a:pPr marL="0" marR="0" algn="ctr">
                        <a:spcBef>
                          <a:spcPts val="0"/>
                        </a:spcBef>
                        <a:spcAft>
                          <a:spcPts val="0"/>
                        </a:spcAft>
                      </a:pPr>
                      <a:r>
                        <a:rPr lang="en-US" sz="2000">
                          <a:effectLst/>
                          <a:latin typeface="Cambria"/>
                          <a:ea typeface="ＭＳ 明朝"/>
                          <a:cs typeface="Times New Roman"/>
                        </a:rPr>
                        <a:t> </a:t>
                      </a:r>
                    </a:p>
                  </a:txBody>
                  <a:tcPr marL="68580" marR="68580" marT="0" marB="0"/>
                </a:tc>
                <a:tc>
                  <a:txBody>
                    <a:bodyPr/>
                    <a:lstStyle/>
                    <a:p>
                      <a:pPr marL="0" marR="0" algn="ctr">
                        <a:spcBef>
                          <a:spcPts val="0"/>
                        </a:spcBef>
                        <a:spcAft>
                          <a:spcPts val="0"/>
                        </a:spcAft>
                      </a:pPr>
                      <a:r>
                        <a:rPr lang="en-US" sz="2000" dirty="0">
                          <a:effectLst/>
                          <a:latin typeface="Cambria"/>
                          <a:ea typeface="ＭＳ 明朝"/>
                          <a:cs typeface="Times New Roman"/>
                        </a:rPr>
                        <a:t>Black Sea</a:t>
                      </a:r>
                    </a:p>
                  </a:txBody>
                  <a:tcPr marL="68580" marR="68580" marT="0" marB="0"/>
                </a:tc>
                <a:tc>
                  <a:txBody>
                    <a:bodyPr/>
                    <a:lstStyle/>
                    <a:p>
                      <a:pPr marL="0" marR="0" algn="ctr">
                        <a:spcBef>
                          <a:spcPts val="0"/>
                        </a:spcBef>
                        <a:spcAft>
                          <a:spcPts val="0"/>
                        </a:spcAft>
                      </a:pPr>
                      <a:r>
                        <a:rPr lang="en-US" sz="2000">
                          <a:effectLst/>
                          <a:latin typeface="Cambria"/>
                          <a:ea typeface="ＭＳ 明朝"/>
                          <a:cs typeface="Times New Roman"/>
                        </a:rPr>
                        <a:t> </a:t>
                      </a:r>
                    </a:p>
                  </a:txBody>
                  <a:tcPr marL="68580" marR="68580" marT="0" marB="0"/>
                </a:tc>
                <a:tc>
                  <a:txBody>
                    <a:bodyPr/>
                    <a:lstStyle/>
                    <a:p>
                      <a:pPr marL="0" marR="0" algn="ctr">
                        <a:spcBef>
                          <a:spcPts val="0"/>
                        </a:spcBef>
                        <a:spcAft>
                          <a:spcPts val="0"/>
                        </a:spcAft>
                      </a:pPr>
                      <a:endParaRPr lang="en-US" sz="2000">
                        <a:effectLst/>
                        <a:latin typeface="Cambria"/>
                        <a:ea typeface="ＭＳ 明朝"/>
                        <a:cs typeface="Times New Roman"/>
                      </a:endParaRPr>
                    </a:p>
                  </a:txBody>
                  <a:tcPr marL="68580" marR="68580" marT="0" marB="0"/>
                </a:tc>
              </a:tr>
              <a:tr h="370840">
                <a:tc>
                  <a:txBody>
                    <a:bodyPr/>
                    <a:lstStyle/>
                    <a:p>
                      <a:pPr marL="0" marR="0" algn="ctr">
                        <a:spcBef>
                          <a:spcPts val="0"/>
                        </a:spcBef>
                        <a:spcAft>
                          <a:spcPts val="0"/>
                        </a:spcAft>
                      </a:pPr>
                      <a:r>
                        <a:rPr lang="en-US" sz="2000">
                          <a:effectLst/>
                          <a:latin typeface="Cambria"/>
                          <a:ea typeface="ＭＳ 明朝"/>
                          <a:cs typeface="Times New Roman"/>
                        </a:rPr>
                        <a:t> </a:t>
                      </a:r>
                    </a:p>
                  </a:txBody>
                  <a:tcPr marL="68580" marR="68580" marT="0" marB="0"/>
                </a:tc>
                <a:tc>
                  <a:txBody>
                    <a:bodyPr/>
                    <a:lstStyle/>
                    <a:p>
                      <a:pPr marL="0" marR="0" algn="ctr">
                        <a:spcBef>
                          <a:spcPts val="0"/>
                        </a:spcBef>
                        <a:spcAft>
                          <a:spcPts val="0"/>
                        </a:spcAft>
                      </a:pPr>
                      <a:r>
                        <a:rPr lang="en-US" sz="2000" dirty="0">
                          <a:effectLst/>
                          <a:latin typeface="Cambria"/>
                          <a:ea typeface="ＭＳ 明朝"/>
                          <a:cs typeface="Times New Roman"/>
                        </a:rPr>
                        <a:t>Great Salt Lake</a:t>
                      </a:r>
                    </a:p>
                  </a:txBody>
                  <a:tcPr marL="68580" marR="68580" marT="0" marB="0"/>
                </a:tc>
                <a:tc>
                  <a:txBody>
                    <a:bodyPr/>
                    <a:lstStyle/>
                    <a:p>
                      <a:pPr marL="0" marR="0" algn="ctr">
                        <a:spcBef>
                          <a:spcPts val="0"/>
                        </a:spcBef>
                        <a:spcAft>
                          <a:spcPts val="0"/>
                        </a:spcAft>
                      </a:pPr>
                      <a:r>
                        <a:rPr lang="en-US" sz="2000" dirty="0">
                          <a:effectLst/>
                          <a:latin typeface="Cambria"/>
                          <a:ea typeface="ＭＳ 明朝"/>
                          <a:cs typeface="Times New Roman"/>
                        </a:rPr>
                        <a:t> </a:t>
                      </a:r>
                    </a:p>
                  </a:txBody>
                  <a:tcPr marL="68580" marR="68580" marT="0" marB="0"/>
                </a:tc>
                <a:tc>
                  <a:txBody>
                    <a:bodyPr/>
                    <a:lstStyle/>
                    <a:p>
                      <a:pPr marL="0" marR="0" algn="ctr">
                        <a:spcBef>
                          <a:spcPts val="0"/>
                        </a:spcBef>
                        <a:spcAft>
                          <a:spcPts val="0"/>
                        </a:spcAft>
                      </a:pPr>
                      <a:endParaRPr lang="en-US" sz="2000" dirty="0">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321175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025237"/>
            <a:ext cx="9159175" cy="4642960"/>
          </a:xfrm>
          <a:prstGeom prst="rect">
            <a:avLst/>
          </a:prstGeom>
        </p:spPr>
      </p:pic>
    </p:spTree>
    <p:extLst>
      <p:ext uri="{BB962C8B-B14F-4D97-AF65-F5344CB8AC3E}">
        <p14:creationId xmlns:p14="http://schemas.microsoft.com/office/powerpoint/2010/main" val="1004501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7675"/>
          </a:xfrm>
        </p:spPr>
        <p:txBody>
          <a:bodyPr>
            <a:normAutofit fontScale="90000"/>
          </a:bodyPr>
          <a:lstStyle/>
          <a:p>
            <a:r>
              <a:rPr lang="en-US" dirty="0" smtClean="0"/>
              <a:t>Salt ‘n Lighter</a:t>
            </a:r>
            <a:endParaRPr lang="en-US" dirty="0"/>
          </a:p>
        </p:txBody>
      </p:sp>
      <p:sp>
        <p:nvSpPr>
          <p:cNvPr id="3" name="Content Placeholder 2"/>
          <p:cNvSpPr>
            <a:spLocks noGrp="1"/>
          </p:cNvSpPr>
          <p:nvPr>
            <p:ph idx="1"/>
          </p:nvPr>
        </p:nvSpPr>
        <p:spPr>
          <a:xfrm>
            <a:off x="457200" y="912314"/>
            <a:ext cx="8229600" cy="5213850"/>
          </a:xfrm>
        </p:spPr>
        <p:txBody>
          <a:bodyPr/>
          <a:lstStyle/>
          <a:p>
            <a:pPr marL="0" indent="0">
              <a:buNone/>
            </a:pPr>
            <a:r>
              <a:rPr lang="en-US" sz="2800" dirty="0" smtClean="0"/>
              <a:t>Directions</a:t>
            </a:r>
            <a:r>
              <a:rPr lang="en-US" sz="2800" dirty="0"/>
              <a:t>:  Fill in the left side of the following chart with your predictions on which solution will cause the egg to float and which will cause the egg to sink.  Then fill in the right side of the chart with your observation</a:t>
            </a:r>
            <a:r>
              <a:rPr lang="en-US" sz="2800" dirty="0" smtClean="0"/>
              <a:t>.</a:t>
            </a:r>
          </a:p>
          <a:p>
            <a:r>
              <a:rPr lang="en-US" sz="2800" dirty="0" smtClean="0"/>
              <a:t>As salinity of water increases, the density increases.</a:t>
            </a:r>
          </a:p>
          <a:p>
            <a:r>
              <a:rPr lang="en-US" sz="2800" dirty="0" smtClean="0"/>
              <a:t>Egg will float if the weight of the egg is less than that of the water.</a:t>
            </a:r>
            <a:endParaRPr lang="en-US" sz="28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410147"/>
              </p:ext>
            </p:extLst>
          </p:nvPr>
        </p:nvGraphicFramePr>
        <p:xfrm>
          <a:off x="1524000" y="4116051"/>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marL="0" marR="0" algn="ctr">
                        <a:spcBef>
                          <a:spcPts val="0"/>
                        </a:spcBef>
                        <a:spcAft>
                          <a:spcPts val="0"/>
                        </a:spcAft>
                      </a:pPr>
                      <a:r>
                        <a:rPr lang="en-US" sz="2000" u="sng">
                          <a:effectLst/>
                          <a:latin typeface="Cambria"/>
                          <a:ea typeface="ＭＳ 明朝"/>
                          <a:cs typeface="Times New Roman"/>
                        </a:rPr>
                        <a:t>Prediction</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u="sng">
                          <a:effectLst/>
                          <a:latin typeface="Cambria"/>
                          <a:ea typeface="ＭＳ 明朝"/>
                          <a:cs typeface="Times New Roman"/>
                        </a:rPr>
                        <a:t>Solution</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u="sng">
                          <a:effectLst/>
                          <a:latin typeface="Cambria"/>
                          <a:ea typeface="ＭＳ 明朝"/>
                          <a:cs typeface="Times New Roman"/>
                        </a:rPr>
                        <a:t>Observation</a:t>
                      </a:r>
                      <a:endParaRPr lang="en-US" sz="200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a:effectLst/>
                          <a:latin typeface="Cambria"/>
                          <a:ea typeface="ＭＳ 明朝"/>
                          <a:cs typeface="Times New Roman"/>
                        </a:rPr>
                        <a:t> </a:t>
                      </a:r>
                    </a:p>
                  </a:txBody>
                  <a:tcPr marL="68580" marR="68580" marT="0" marB="0"/>
                </a:tc>
                <a:tc>
                  <a:txBody>
                    <a:bodyPr/>
                    <a:lstStyle/>
                    <a:p>
                      <a:pPr marL="0" marR="0" algn="ctr">
                        <a:spcBef>
                          <a:spcPts val="0"/>
                        </a:spcBef>
                        <a:spcAft>
                          <a:spcPts val="0"/>
                        </a:spcAft>
                      </a:pPr>
                      <a:r>
                        <a:rPr lang="en-US" sz="2000">
                          <a:effectLst/>
                          <a:latin typeface="Cambria"/>
                          <a:ea typeface="ＭＳ 明朝"/>
                          <a:cs typeface="Times New Roman"/>
                        </a:rPr>
                        <a:t>No salt</a:t>
                      </a:r>
                    </a:p>
                  </a:txBody>
                  <a:tcPr marL="68580" marR="68580" marT="0" marB="0"/>
                </a:tc>
                <a:tc>
                  <a:txBody>
                    <a:bodyPr/>
                    <a:lstStyle/>
                    <a:p>
                      <a:pPr marL="0" marR="0">
                        <a:spcBef>
                          <a:spcPts val="0"/>
                        </a:spcBef>
                        <a:spcAft>
                          <a:spcPts val="0"/>
                        </a:spcAft>
                      </a:pPr>
                      <a:r>
                        <a:rPr lang="en-US" sz="2000">
                          <a:effectLst/>
                          <a:latin typeface="Cambria"/>
                          <a:ea typeface="ＭＳ 明朝"/>
                          <a:cs typeface="Times New Roman"/>
                        </a:rPr>
                        <a:t> </a:t>
                      </a:r>
                    </a:p>
                  </a:txBody>
                  <a:tcPr marL="68580" marR="68580" marT="0" marB="0"/>
                </a:tc>
              </a:tr>
              <a:tr h="370840">
                <a:tc>
                  <a:txBody>
                    <a:bodyPr/>
                    <a:lstStyle/>
                    <a:p>
                      <a:pPr marL="0" marR="0">
                        <a:spcBef>
                          <a:spcPts val="0"/>
                        </a:spcBef>
                        <a:spcAft>
                          <a:spcPts val="0"/>
                        </a:spcAft>
                      </a:pPr>
                      <a:r>
                        <a:rPr lang="en-US" sz="2000">
                          <a:effectLst/>
                          <a:latin typeface="Cambria"/>
                          <a:ea typeface="ＭＳ 明朝"/>
                          <a:cs typeface="Times New Roman"/>
                        </a:rPr>
                        <a:t> </a:t>
                      </a:r>
                    </a:p>
                  </a:txBody>
                  <a:tcPr marL="68580" marR="68580" marT="0" marB="0"/>
                </a:tc>
                <a:tc>
                  <a:txBody>
                    <a:bodyPr/>
                    <a:lstStyle/>
                    <a:p>
                      <a:pPr marL="0" marR="0" algn="ctr">
                        <a:spcBef>
                          <a:spcPts val="0"/>
                        </a:spcBef>
                        <a:spcAft>
                          <a:spcPts val="0"/>
                        </a:spcAft>
                      </a:pPr>
                      <a:r>
                        <a:rPr lang="en-US" sz="2000">
                          <a:effectLst/>
                          <a:latin typeface="Cambria"/>
                          <a:ea typeface="ＭＳ 明朝"/>
                          <a:cs typeface="Times New Roman"/>
                        </a:rPr>
                        <a:t>35 grams of salt</a:t>
                      </a:r>
                    </a:p>
                  </a:txBody>
                  <a:tcPr marL="68580" marR="68580" marT="0" marB="0"/>
                </a:tc>
                <a:tc>
                  <a:txBody>
                    <a:bodyPr/>
                    <a:lstStyle/>
                    <a:p>
                      <a:pPr marL="0" marR="0">
                        <a:spcBef>
                          <a:spcPts val="0"/>
                        </a:spcBef>
                        <a:spcAft>
                          <a:spcPts val="0"/>
                        </a:spcAft>
                      </a:pPr>
                      <a:r>
                        <a:rPr lang="en-US" sz="2000">
                          <a:effectLst/>
                          <a:latin typeface="Cambria"/>
                          <a:ea typeface="ＭＳ 明朝"/>
                          <a:cs typeface="Times New Roman"/>
                        </a:rPr>
                        <a:t> </a:t>
                      </a:r>
                    </a:p>
                  </a:txBody>
                  <a:tcPr marL="68580" marR="68580" marT="0" marB="0"/>
                </a:tc>
              </a:tr>
              <a:tr h="370840">
                <a:tc>
                  <a:txBody>
                    <a:bodyPr/>
                    <a:lstStyle/>
                    <a:p>
                      <a:pPr marL="0" marR="0">
                        <a:spcBef>
                          <a:spcPts val="0"/>
                        </a:spcBef>
                        <a:spcAft>
                          <a:spcPts val="0"/>
                        </a:spcAft>
                      </a:pPr>
                      <a:r>
                        <a:rPr lang="en-US" sz="2000">
                          <a:effectLst/>
                          <a:latin typeface="Cambria"/>
                          <a:ea typeface="ＭＳ 明朝"/>
                          <a:cs typeface="Times New Roman"/>
                        </a:rPr>
                        <a:t> </a:t>
                      </a:r>
                    </a:p>
                  </a:txBody>
                  <a:tcPr marL="68580" marR="68580" marT="0" marB="0"/>
                </a:tc>
                <a:tc>
                  <a:txBody>
                    <a:bodyPr/>
                    <a:lstStyle/>
                    <a:p>
                      <a:pPr marL="0" marR="0" algn="ctr">
                        <a:spcBef>
                          <a:spcPts val="0"/>
                        </a:spcBef>
                        <a:spcAft>
                          <a:spcPts val="0"/>
                        </a:spcAft>
                      </a:pPr>
                      <a:r>
                        <a:rPr lang="en-US" sz="2000">
                          <a:effectLst/>
                          <a:latin typeface="Cambria"/>
                          <a:ea typeface="ＭＳ 明朝"/>
                          <a:cs typeface="Times New Roman"/>
                        </a:rPr>
                        <a:t>290 grams of salt</a:t>
                      </a:r>
                    </a:p>
                  </a:txBody>
                  <a:tcPr marL="68580" marR="68580" marT="0" marB="0"/>
                </a:tc>
                <a:tc>
                  <a:txBody>
                    <a:bodyPr/>
                    <a:lstStyle/>
                    <a:p>
                      <a:pPr marL="0" marR="0">
                        <a:spcBef>
                          <a:spcPts val="0"/>
                        </a:spcBef>
                        <a:spcAft>
                          <a:spcPts val="0"/>
                        </a:spcAft>
                      </a:pPr>
                      <a:r>
                        <a:rPr lang="en-US" sz="2000" dirty="0">
                          <a:effectLst/>
                          <a:latin typeface="Cambria"/>
                          <a:ea typeface="ＭＳ 明朝"/>
                          <a:cs typeface="Times New Roman"/>
                        </a:rPr>
                        <a:t> </a:t>
                      </a:r>
                    </a:p>
                  </a:txBody>
                  <a:tcPr marL="68580" marR="68580" marT="0" marB="0"/>
                </a:tc>
              </a:tr>
            </a:tbl>
          </a:graphicData>
        </a:graphic>
      </p:graphicFrame>
    </p:spTree>
    <p:extLst>
      <p:ext uri="{BB962C8B-B14F-4D97-AF65-F5344CB8AC3E}">
        <p14:creationId xmlns:p14="http://schemas.microsoft.com/office/powerpoint/2010/main" val="1930257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7675"/>
          </a:xfrm>
        </p:spPr>
        <p:txBody>
          <a:bodyPr>
            <a:normAutofit fontScale="90000"/>
          </a:bodyPr>
          <a:lstStyle/>
          <a:p>
            <a:r>
              <a:rPr lang="en-US" dirty="0" smtClean="0"/>
              <a:t>Diet Light</a:t>
            </a:r>
            <a:endParaRPr lang="en-US" dirty="0"/>
          </a:p>
        </p:txBody>
      </p:sp>
      <p:sp>
        <p:nvSpPr>
          <p:cNvPr id="3" name="Content Placeholder 2"/>
          <p:cNvSpPr>
            <a:spLocks noGrp="1"/>
          </p:cNvSpPr>
          <p:nvPr>
            <p:ph idx="1"/>
          </p:nvPr>
        </p:nvSpPr>
        <p:spPr>
          <a:xfrm>
            <a:off x="457200" y="912314"/>
            <a:ext cx="8229600" cy="5213850"/>
          </a:xfrm>
        </p:spPr>
        <p:txBody>
          <a:bodyPr/>
          <a:lstStyle/>
          <a:p>
            <a:pPr marL="0" indent="0">
              <a:buNone/>
            </a:pPr>
            <a:r>
              <a:rPr lang="en-US" sz="2800" dirty="0" smtClean="0"/>
              <a:t>Directions</a:t>
            </a:r>
            <a:r>
              <a:rPr lang="en-US" sz="2800" dirty="0"/>
              <a:t>:  Fill in the left side of the following chart with your predictions on whether the can of regular coke and the can of diet coke will sink or float in water.  Then fill in the right side of the chart with your observation</a:t>
            </a:r>
            <a:r>
              <a:rPr lang="en-US" sz="2800" dirty="0" smtClean="0"/>
              <a:t>.</a:t>
            </a:r>
          </a:p>
          <a:p>
            <a:r>
              <a:rPr lang="en-US" sz="2800" dirty="0"/>
              <a:t>Objects float if they weigh less than the weight of the water they displace. </a:t>
            </a:r>
          </a:p>
          <a:p>
            <a:r>
              <a:rPr lang="en-US" sz="2800" dirty="0" smtClean="0"/>
              <a:t>Objects </a:t>
            </a:r>
            <a:r>
              <a:rPr lang="en-US" sz="2800" dirty="0"/>
              <a:t>will sink if they weigh more than the weight of the water they displace.</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87792177"/>
              </p:ext>
            </p:extLst>
          </p:nvPr>
        </p:nvGraphicFramePr>
        <p:xfrm>
          <a:off x="1524000" y="5013644"/>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marL="0" marR="0" algn="ctr">
                        <a:spcBef>
                          <a:spcPts val="0"/>
                        </a:spcBef>
                        <a:spcAft>
                          <a:spcPts val="0"/>
                        </a:spcAft>
                      </a:pPr>
                      <a:r>
                        <a:rPr lang="en-US" sz="2000" u="sng">
                          <a:effectLst/>
                          <a:latin typeface="Cambria"/>
                          <a:ea typeface="ＭＳ 明朝"/>
                          <a:cs typeface="Times New Roman"/>
                        </a:rPr>
                        <a:t>Prediction</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u="sng">
                          <a:effectLst/>
                          <a:latin typeface="Cambria"/>
                          <a:ea typeface="ＭＳ 明朝"/>
                          <a:cs typeface="Times New Roman"/>
                        </a:rPr>
                        <a:t>Can of Soda</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u="sng">
                          <a:effectLst/>
                          <a:latin typeface="Cambria"/>
                          <a:ea typeface="ＭＳ 明朝"/>
                          <a:cs typeface="Times New Roman"/>
                        </a:rPr>
                        <a:t>Observation</a:t>
                      </a:r>
                      <a:endParaRPr lang="en-US" sz="200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a:effectLst/>
                          <a:latin typeface="Cambria"/>
                          <a:ea typeface="ＭＳ 明朝"/>
                          <a:cs typeface="Times New Roman"/>
                        </a:rPr>
                        <a:t> </a:t>
                      </a:r>
                    </a:p>
                  </a:txBody>
                  <a:tcPr marL="68580" marR="68580" marT="0" marB="0"/>
                </a:tc>
                <a:tc>
                  <a:txBody>
                    <a:bodyPr/>
                    <a:lstStyle/>
                    <a:p>
                      <a:pPr marL="0" marR="0" algn="ctr">
                        <a:spcBef>
                          <a:spcPts val="0"/>
                        </a:spcBef>
                        <a:spcAft>
                          <a:spcPts val="0"/>
                        </a:spcAft>
                      </a:pPr>
                      <a:r>
                        <a:rPr lang="en-US" sz="2000">
                          <a:effectLst/>
                          <a:latin typeface="Cambria"/>
                          <a:ea typeface="ＭＳ 明朝"/>
                          <a:cs typeface="Times New Roman"/>
                        </a:rPr>
                        <a:t>Coke</a:t>
                      </a:r>
                    </a:p>
                  </a:txBody>
                  <a:tcPr marL="68580" marR="68580" marT="0" marB="0"/>
                </a:tc>
                <a:tc>
                  <a:txBody>
                    <a:bodyPr/>
                    <a:lstStyle/>
                    <a:p>
                      <a:pPr marL="0" marR="0">
                        <a:spcBef>
                          <a:spcPts val="0"/>
                        </a:spcBef>
                        <a:spcAft>
                          <a:spcPts val="0"/>
                        </a:spcAft>
                      </a:pPr>
                      <a:r>
                        <a:rPr lang="en-US" sz="2000">
                          <a:effectLst/>
                          <a:latin typeface="Cambria"/>
                          <a:ea typeface="ＭＳ 明朝"/>
                          <a:cs typeface="Times New Roman"/>
                        </a:rPr>
                        <a:t> </a:t>
                      </a:r>
                    </a:p>
                  </a:txBody>
                  <a:tcPr marL="68580" marR="68580" marT="0" marB="0"/>
                </a:tc>
              </a:tr>
              <a:tr h="370840">
                <a:tc>
                  <a:txBody>
                    <a:bodyPr/>
                    <a:lstStyle/>
                    <a:p>
                      <a:pPr marL="0" marR="0">
                        <a:spcBef>
                          <a:spcPts val="0"/>
                        </a:spcBef>
                        <a:spcAft>
                          <a:spcPts val="0"/>
                        </a:spcAft>
                      </a:pPr>
                      <a:r>
                        <a:rPr lang="en-US" sz="2000">
                          <a:effectLst/>
                          <a:latin typeface="Cambria"/>
                          <a:ea typeface="ＭＳ 明朝"/>
                          <a:cs typeface="Times New Roman"/>
                        </a:rPr>
                        <a:t> </a:t>
                      </a:r>
                    </a:p>
                  </a:txBody>
                  <a:tcPr marL="68580" marR="68580" marT="0" marB="0"/>
                </a:tc>
                <a:tc>
                  <a:txBody>
                    <a:bodyPr/>
                    <a:lstStyle/>
                    <a:p>
                      <a:pPr marL="0" marR="0" algn="ctr">
                        <a:spcBef>
                          <a:spcPts val="0"/>
                        </a:spcBef>
                        <a:spcAft>
                          <a:spcPts val="0"/>
                        </a:spcAft>
                      </a:pPr>
                      <a:r>
                        <a:rPr lang="en-US" sz="2000">
                          <a:effectLst/>
                          <a:latin typeface="Cambria"/>
                          <a:ea typeface="ＭＳ 明朝"/>
                          <a:cs typeface="Times New Roman"/>
                        </a:rPr>
                        <a:t>Diet Coke</a:t>
                      </a:r>
                    </a:p>
                  </a:txBody>
                  <a:tcPr marL="68580" marR="68580" marT="0" marB="0"/>
                </a:tc>
                <a:tc>
                  <a:txBody>
                    <a:bodyPr/>
                    <a:lstStyle/>
                    <a:p>
                      <a:pPr marL="0" marR="0">
                        <a:spcBef>
                          <a:spcPts val="0"/>
                        </a:spcBef>
                        <a:spcAft>
                          <a:spcPts val="0"/>
                        </a:spcAft>
                      </a:pPr>
                      <a:r>
                        <a:rPr lang="en-US" sz="2000" dirty="0">
                          <a:effectLst/>
                          <a:latin typeface="Cambria"/>
                          <a:ea typeface="ＭＳ 明朝"/>
                          <a:cs typeface="Times New Roman"/>
                        </a:rPr>
                        <a:t> </a:t>
                      </a:r>
                    </a:p>
                  </a:txBody>
                  <a:tcPr marL="68580" marR="68580" marT="0" marB="0"/>
                </a:tc>
              </a:tr>
            </a:tbl>
          </a:graphicData>
        </a:graphic>
      </p:graphicFrame>
    </p:spTree>
    <p:extLst>
      <p:ext uri="{BB962C8B-B14F-4D97-AF65-F5344CB8AC3E}">
        <p14:creationId xmlns:p14="http://schemas.microsoft.com/office/powerpoint/2010/main" val="2650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Different Salinities </a:t>
            </a:r>
            <a:br>
              <a:rPr lang="en-US" b="1" u="sng" dirty="0" smtClean="0"/>
            </a:br>
            <a:r>
              <a:rPr lang="en-US" b="1" u="sng" dirty="0" smtClean="0"/>
              <a:t>Layer </a:t>
            </a:r>
            <a:r>
              <a:rPr lang="en-US" b="1" u="sng" dirty="0"/>
              <a:t>or Mix?</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Directions</a:t>
            </a:r>
            <a:r>
              <a:rPr lang="en-US" dirty="0"/>
              <a:t>:  Make a prediction on whether the different solutions will mix or layer in the water.  Then draw a picture of your observation</a:t>
            </a:r>
            <a:r>
              <a:rPr lang="en-US" dirty="0" smtClean="0"/>
              <a:t>.</a:t>
            </a:r>
            <a:endParaRPr lang="en-US" dirty="0"/>
          </a:p>
          <a:p>
            <a:pPr lvl="1"/>
            <a:r>
              <a:rPr lang="en-US" dirty="0"/>
              <a:t>Prediction</a:t>
            </a:r>
            <a:r>
              <a:rPr lang="en-US" dirty="0" smtClean="0"/>
              <a:t>:</a:t>
            </a:r>
            <a:endParaRPr lang="en-US" dirty="0"/>
          </a:p>
          <a:p>
            <a:pPr lvl="1"/>
            <a:r>
              <a:rPr lang="en-US" dirty="0"/>
              <a:t>Observation:</a:t>
            </a:r>
          </a:p>
          <a:p>
            <a:endParaRPr lang="en-US" dirty="0" smtClean="0"/>
          </a:p>
          <a:p>
            <a:endParaRPr lang="en-US" dirty="0"/>
          </a:p>
          <a:p>
            <a:r>
              <a:rPr lang="en-US" sz="1900" dirty="0" smtClean="0">
                <a:hlinkClick r:id="rId2"/>
              </a:rPr>
              <a:t>https</a:t>
            </a:r>
            <a:r>
              <a:rPr lang="en-US" sz="1900" dirty="0">
                <a:hlinkClick r:id="rId2"/>
              </a:rPr>
              <a:t>://</a:t>
            </a:r>
            <a:r>
              <a:rPr lang="en-US" sz="1900" dirty="0" smtClean="0">
                <a:hlinkClick r:id="rId2"/>
              </a:rPr>
              <a:t>www.youtube.com/watch?v=7fqOtgG6vik</a:t>
            </a:r>
            <a:r>
              <a:rPr lang="en-US" sz="1900" dirty="0" smtClean="0"/>
              <a:t> </a:t>
            </a:r>
            <a:endParaRPr lang="en-US" sz="1900" dirty="0"/>
          </a:p>
        </p:txBody>
      </p:sp>
      <p:pic>
        <p:nvPicPr>
          <p:cNvPr id="4" name="Picture 3"/>
          <p:cNvPicPr>
            <a:picLocks noChangeAspect="1"/>
          </p:cNvPicPr>
          <p:nvPr/>
        </p:nvPicPr>
        <p:blipFill>
          <a:blip r:embed="rId3"/>
          <a:stretch>
            <a:fillRect/>
          </a:stretch>
        </p:blipFill>
        <p:spPr>
          <a:xfrm>
            <a:off x="4425042" y="3150893"/>
            <a:ext cx="4718957" cy="2638366"/>
          </a:xfrm>
          <a:prstGeom prst="rect">
            <a:avLst/>
          </a:prstGeom>
        </p:spPr>
      </p:pic>
    </p:spTree>
    <p:extLst>
      <p:ext uri="{BB962C8B-B14F-4D97-AF65-F5344CB8AC3E}">
        <p14:creationId xmlns:p14="http://schemas.microsoft.com/office/powerpoint/2010/main" val="155436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Different Temperatures </a:t>
            </a:r>
            <a:br>
              <a:rPr lang="en-US" b="1" u="sng" dirty="0" smtClean="0"/>
            </a:br>
            <a:r>
              <a:rPr lang="en-US" b="1" u="sng" dirty="0" smtClean="0"/>
              <a:t>Layer </a:t>
            </a:r>
            <a:r>
              <a:rPr lang="en-US" b="1" u="sng" dirty="0"/>
              <a:t>or Mix?</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Directions</a:t>
            </a:r>
            <a:r>
              <a:rPr lang="en-US" dirty="0"/>
              <a:t>:  Make a prediction on whether the different solutions will mix or layer in the water.  Then draw a picture of your observation</a:t>
            </a:r>
            <a:r>
              <a:rPr lang="en-US" dirty="0" smtClean="0"/>
              <a:t>.</a:t>
            </a:r>
            <a:endParaRPr lang="en-US" dirty="0"/>
          </a:p>
          <a:p>
            <a:pPr lvl="1"/>
            <a:r>
              <a:rPr lang="en-US" dirty="0"/>
              <a:t>Prediction</a:t>
            </a:r>
            <a:r>
              <a:rPr lang="en-US" dirty="0" smtClean="0"/>
              <a:t>:</a:t>
            </a:r>
            <a:endParaRPr lang="en-US" dirty="0"/>
          </a:p>
          <a:p>
            <a:pPr lvl="1"/>
            <a:r>
              <a:rPr lang="en-US" dirty="0"/>
              <a:t>Observation:</a:t>
            </a:r>
          </a:p>
          <a:p>
            <a:endParaRPr lang="en-US" dirty="0" smtClean="0"/>
          </a:p>
          <a:p>
            <a:endParaRPr lang="en-US" dirty="0"/>
          </a:p>
          <a:p>
            <a:r>
              <a:rPr lang="en-US" sz="1900" dirty="0">
                <a:hlinkClick r:id="rId2"/>
              </a:rPr>
              <a:t>https://</a:t>
            </a:r>
            <a:r>
              <a:rPr lang="en-US" sz="1900" dirty="0" smtClean="0">
                <a:hlinkClick r:id="rId2"/>
              </a:rPr>
              <a:t>www.youtube.com/watch?v=Ak9CBB1bTcc</a:t>
            </a:r>
            <a:r>
              <a:rPr lang="en-US" sz="1900" dirty="0" smtClean="0"/>
              <a:t> </a:t>
            </a:r>
            <a:endParaRPr lang="en-US" sz="1900" dirty="0"/>
          </a:p>
        </p:txBody>
      </p:sp>
    </p:spTree>
    <p:extLst>
      <p:ext uri="{BB962C8B-B14F-4D97-AF65-F5344CB8AC3E}">
        <p14:creationId xmlns:p14="http://schemas.microsoft.com/office/powerpoint/2010/main" val="1925359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320</Words>
  <Application>Microsoft Macintosh PowerPoint</Application>
  <PresentationFormat>On-screen Show (4:3)</PresentationFormat>
  <Paragraphs>71</Paragraphs>
  <Slides>6</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Cambria</vt:lpstr>
      <vt:lpstr>ＭＳ 明朝</vt:lpstr>
      <vt:lpstr>Times New Roman</vt:lpstr>
      <vt:lpstr>Office Theme</vt:lpstr>
      <vt:lpstr>A Funny Taste</vt:lpstr>
      <vt:lpstr>PowerPoint Presentation</vt:lpstr>
      <vt:lpstr>Salt ‘n Lighter</vt:lpstr>
      <vt:lpstr>Diet Light</vt:lpstr>
      <vt:lpstr>Different Salinities  Layer or Mix?</vt:lpstr>
      <vt:lpstr>Different Temperatures  Layer or Mix?</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Funny Taste</dc:title>
  <dc:creator>Jennifer Howell</dc:creator>
  <cp:lastModifiedBy>Howell, Jennifer</cp:lastModifiedBy>
  <cp:revision>5</cp:revision>
  <dcterms:created xsi:type="dcterms:W3CDTF">2016-01-14T13:01:45Z</dcterms:created>
  <dcterms:modified xsi:type="dcterms:W3CDTF">2016-12-31T20:24:30Z</dcterms:modified>
</cp:coreProperties>
</file>