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77"/>
    <p:restoredTop sz="94709"/>
  </p:normalViewPr>
  <p:slideViewPr>
    <p:cSldViewPr snapToGrid="0" snapToObjects="1">
      <p:cViewPr varScale="1">
        <p:scale>
          <a:sx n="59" d="100"/>
          <a:sy n="59" d="100"/>
        </p:scale>
        <p:origin x="184"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BF47D7-55A6-4F49-9C43-92F572F17CD3}"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154845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F47D7-55A6-4F49-9C43-92F572F17CD3}"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72046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F47D7-55A6-4F49-9C43-92F572F17CD3}"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128495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F47D7-55A6-4F49-9C43-92F572F17CD3}"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99724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BF47D7-55A6-4F49-9C43-92F572F17CD3}"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72729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BF47D7-55A6-4F49-9C43-92F572F17CD3}" type="datetimeFigureOut">
              <a:rPr lang="en-US" smtClean="0"/>
              <a:t>10/2/16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15913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BF47D7-55A6-4F49-9C43-92F572F17CD3}" type="datetimeFigureOut">
              <a:rPr lang="en-US" smtClean="0"/>
              <a:t>10/2/16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1010032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BF47D7-55A6-4F49-9C43-92F572F17CD3}" type="datetimeFigureOut">
              <a:rPr lang="en-US" smtClean="0"/>
              <a:t>10/2/16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1899128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F47D7-55A6-4F49-9C43-92F572F17CD3}" type="datetimeFigureOut">
              <a:rPr lang="en-US" smtClean="0"/>
              <a:t>10/2/16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60436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F47D7-55A6-4F49-9C43-92F572F17CD3}" type="datetimeFigureOut">
              <a:rPr lang="en-US" smtClean="0"/>
              <a:t>10/2/16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208551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F47D7-55A6-4F49-9C43-92F572F17CD3}" type="datetimeFigureOut">
              <a:rPr lang="en-US" smtClean="0"/>
              <a:t>10/2/16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E2F27-1966-4149-B4A3-FA70427E7CBF}" type="slidenum">
              <a:rPr lang="en-US" smtClean="0"/>
              <a:t>‹#›</a:t>
            </a:fld>
            <a:endParaRPr lang="en-US"/>
          </a:p>
        </p:txBody>
      </p:sp>
    </p:spTree>
    <p:extLst>
      <p:ext uri="{BB962C8B-B14F-4D97-AF65-F5344CB8AC3E}">
        <p14:creationId xmlns:p14="http://schemas.microsoft.com/office/powerpoint/2010/main" val="4770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F47D7-55A6-4F49-9C43-92F572F17CD3}" type="datetimeFigureOut">
              <a:rPr lang="en-US" smtClean="0"/>
              <a:t>10/2/16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E2F27-1966-4149-B4A3-FA70427E7CBF}" type="slidenum">
              <a:rPr lang="en-US" smtClean="0"/>
              <a:t>‹#›</a:t>
            </a:fld>
            <a:endParaRPr lang="en-US"/>
          </a:p>
        </p:txBody>
      </p:sp>
    </p:spTree>
    <p:extLst>
      <p:ext uri="{BB962C8B-B14F-4D97-AF65-F5344CB8AC3E}">
        <p14:creationId xmlns:p14="http://schemas.microsoft.com/office/powerpoint/2010/main" val="1568763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Mohs Scale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3011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r="2" b="1990"/>
          <a:stretch/>
        </p:blipFill>
        <p:spPr>
          <a:xfrm>
            <a:off x="20" y="10"/>
            <a:ext cx="4635571" cy="6857990"/>
          </a:xfrm>
          <a:prstGeom prst="rect">
            <a:avLst/>
          </a:prstGeom>
          <a:effectLst/>
        </p:spPr>
      </p:pic>
      <p:cxnSp>
        <p:nvCxnSpPr>
          <p:cNvPr id="6" name="Straight Connector 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965430" y="629268"/>
            <a:ext cx="6586491" cy="1286160"/>
          </a:xfrm>
        </p:spPr>
        <p:txBody>
          <a:bodyPr anchor="b">
            <a:normAutofit/>
          </a:bodyPr>
          <a:lstStyle/>
          <a:p>
            <a:r>
              <a:rPr lang="en-US" b="1" dirty="0"/>
              <a:t>Who discovered it?</a:t>
            </a:r>
          </a:p>
        </p:txBody>
      </p:sp>
      <p:sp>
        <p:nvSpPr>
          <p:cNvPr id="3" name="Content Placeholder 2"/>
          <p:cNvSpPr>
            <a:spLocks noGrp="1"/>
          </p:cNvSpPr>
          <p:nvPr>
            <p:ph idx="1"/>
          </p:nvPr>
        </p:nvSpPr>
        <p:spPr>
          <a:xfrm>
            <a:off x="4965431" y="2438400"/>
            <a:ext cx="6586489" cy="3785419"/>
          </a:xfrm>
        </p:spPr>
        <p:txBody>
          <a:bodyPr>
            <a:normAutofit/>
          </a:bodyPr>
          <a:lstStyle/>
          <a:p>
            <a:r>
              <a:rPr lang="en-US" sz="2000"/>
              <a:t>Friedrich Mohs, a German mineralogist, developed the scale in 1812. He selected ten minerals of distinctly different hardness that ranged from a very soft mineral (talc) to a very hard mineral (diamond).</a:t>
            </a:r>
          </a:p>
        </p:txBody>
      </p:sp>
    </p:spTree>
    <p:extLst>
      <p:ext uri="{BB962C8B-B14F-4D97-AF65-F5344CB8AC3E}">
        <p14:creationId xmlns:p14="http://schemas.microsoft.com/office/powerpoint/2010/main" val="1244975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Making Hardness Comparisons</a:t>
            </a:r>
            <a:endParaRPr lang="en-US" dirty="0"/>
          </a:p>
        </p:txBody>
      </p:sp>
      <p:sp>
        <p:nvSpPr>
          <p:cNvPr id="3" name="Content Placeholder 2"/>
          <p:cNvSpPr>
            <a:spLocks noGrp="1"/>
          </p:cNvSpPr>
          <p:nvPr>
            <p:ph idx="1"/>
          </p:nvPr>
        </p:nvSpPr>
        <p:spPr/>
        <p:txBody>
          <a:bodyPr/>
          <a:lstStyle/>
          <a:p>
            <a:r>
              <a:rPr lang="en-US" dirty="0"/>
              <a:t>"Hardness" is the resistance of a material to being scratched. </a:t>
            </a:r>
            <a:endParaRPr lang="en-US" dirty="0" smtClean="0"/>
          </a:p>
          <a:p>
            <a:r>
              <a:rPr lang="en-US" dirty="0" smtClean="0"/>
              <a:t>The </a:t>
            </a:r>
            <a:r>
              <a:rPr lang="en-US" dirty="0"/>
              <a:t>test is conducted by placing a sharp point of one specimen on an unmarked surface of another specimen and attempting to produce a scratch. </a:t>
            </a:r>
          </a:p>
        </p:txBody>
      </p:sp>
    </p:spTree>
    <p:extLst>
      <p:ext uri="{BB962C8B-B14F-4D97-AF65-F5344CB8AC3E}">
        <p14:creationId xmlns:p14="http://schemas.microsoft.com/office/powerpoint/2010/main" val="116782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Here Are A Few Examples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If </a:t>
            </a:r>
            <a:r>
              <a:rPr lang="en-US" dirty="0"/>
              <a:t>Specimen A can scratch Specimen B, then Specimen A is harder than Specimen B.</a:t>
            </a:r>
          </a:p>
          <a:p>
            <a:endParaRPr lang="en-US" dirty="0"/>
          </a:p>
          <a:p>
            <a:r>
              <a:rPr lang="en-US" dirty="0"/>
              <a:t>If Specimen A does not scratch Specimen B, then Specimen B is harder than Specimen A.</a:t>
            </a:r>
          </a:p>
          <a:p>
            <a:endParaRPr lang="en-US" dirty="0"/>
          </a:p>
          <a:p>
            <a:r>
              <a:rPr lang="en-US" dirty="0"/>
              <a:t>If the two specimens are equal in hardness then they will be relatively ineffective at scratching one another. Small scratches might be produced, or it might be difficult to determine if a scratch was produced.</a:t>
            </a:r>
          </a:p>
          <a:p>
            <a:endParaRPr lang="en-US" dirty="0"/>
          </a:p>
          <a:p>
            <a:r>
              <a:rPr lang="en-US" dirty="0"/>
              <a:t>If Specimen A can be scratched by Specimen B but it cannot be scratched by Specimen C, then the hardness of Specimen A is between the hardness of Specimen B and Specimen C.</a:t>
            </a:r>
          </a:p>
        </p:txBody>
      </p:sp>
    </p:spTree>
    <p:extLst>
      <p:ext uri="{BB962C8B-B14F-4D97-AF65-F5344CB8AC3E}">
        <p14:creationId xmlns:p14="http://schemas.microsoft.com/office/powerpoint/2010/main" val="1903397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Hardness Picks</a:t>
            </a:r>
            <a:endParaRPr lang="en-US" b="1" dirty="0"/>
          </a:p>
        </p:txBody>
      </p:sp>
      <p:sp>
        <p:nvSpPr>
          <p:cNvPr id="3" name="Content Placeholder 2"/>
          <p:cNvSpPr>
            <a:spLocks noGrp="1"/>
          </p:cNvSpPr>
          <p:nvPr>
            <p:ph idx="1"/>
          </p:nvPr>
        </p:nvSpPr>
        <p:spPr/>
        <p:txBody>
          <a:bodyPr/>
          <a:lstStyle/>
          <a:p>
            <a:r>
              <a:rPr lang="en-US" dirty="0"/>
              <a:t>An alternative to using the reference minerals for testing is a set of "hardness picks." These picks have sharp metal points that you can use for very accurate testing. The picks allow much more control, and their sharp points can be used to test small mineral grains in a rock.</a:t>
            </a:r>
          </a:p>
        </p:txBody>
      </p:sp>
      <p:pic>
        <p:nvPicPr>
          <p:cNvPr id="4" name="Picture 3"/>
          <p:cNvPicPr>
            <a:picLocks noChangeAspect="1"/>
          </p:cNvPicPr>
          <p:nvPr/>
        </p:nvPicPr>
        <p:blipFill>
          <a:blip r:embed="rId2"/>
          <a:stretch>
            <a:fillRect/>
          </a:stretch>
        </p:blipFill>
        <p:spPr>
          <a:xfrm>
            <a:off x="3683000" y="3789363"/>
            <a:ext cx="4826000" cy="2387600"/>
          </a:xfrm>
          <a:prstGeom prst="rect">
            <a:avLst/>
          </a:prstGeom>
        </p:spPr>
      </p:pic>
    </p:spTree>
    <p:extLst>
      <p:ext uri="{BB962C8B-B14F-4D97-AF65-F5344CB8AC3E}">
        <p14:creationId xmlns:p14="http://schemas.microsoft.com/office/powerpoint/2010/main" val="935070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 the Mohs Scale Linear?</a:t>
            </a:r>
            <a:endParaRPr lang="en-US" b="1" dirty="0"/>
          </a:p>
        </p:txBody>
      </p:sp>
      <p:sp>
        <p:nvSpPr>
          <p:cNvPr id="3" name="Content Placeholder 2"/>
          <p:cNvSpPr>
            <a:spLocks noGrp="1"/>
          </p:cNvSpPr>
          <p:nvPr>
            <p:ph idx="1"/>
          </p:nvPr>
        </p:nvSpPr>
        <p:spPr/>
        <p:txBody>
          <a:bodyPr/>
          <a:lstStyle/>
          <a:p>
            <a:r>
              <a:rPr lang="en-US" dirty="0" smtClean="0"/>
              <a:t>Mohs </a:t>
            </a:r>
            <a:r>
              <a:rPr lang="en-US" dirty="0"/>
              <a:t>Hardness Scale is not linear. </a:t>
            </a:r>
            <a:endParaRPr lang="en-US" dirty="0" smtClean="0"/>
          </a:p>
          <a:p>
            <a:r>
              <a:rPr lang="en-US" dirty="0" smtClean="0"/>
              <a:t>The </a:t>
            </a:r>
            <a:r>
              <a:rPr lang="en-US" dirty="0"/>
              <a:t>steps in the scale have gaps of variable size between them. </a:t>
            </a:r>
            <a:endParaRPr lang="en-US" dirty="0" smtClean="0"/>
          </a:p>
          <a:p>
            <a:pPr lvl="1"/>
            <a:r>
              <a:rPr lang="en-US" dirty="0" smtClean="0"/>
              <a:t>"</a:t>
            </a:r>
            <a:r>
              <a:rPr lang="en-US" dirty="0"/>
              <a:t>For instance, the progression from calcite to fluorite (from 3 to 4 on the Mohs scale) reflects an increase in hardness of approximately 25 percent; the progression from corundum to diamond, on the other hand (9 to 10 on the Mohs scale), reflects a hardness increase of more than 300 percent."</a:t>
            </a:r>
          </a:p>
        </p:txBody>
      </p:sp>
    </p:spTree>
    <p:extLst>
      <p:ext uri="{BB962C8B-B14F-4D97-AF65-F5344CB8AC3E}">
        <p14:creationId xmlns:p14="http://schemas.microsoft.com/office/powerpoint/2010/main" val="1099461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7228541"/>
              </p:ext>
            </p:extLst>
          </p:nvPr>
        </p:nvGraphicFramePr>
        <p:xfrm>
          <a:off x="3466977" y="365125"/>
          <a:ext cx="5258045" cy="2463798"/>
        </p:xfrm>
        <a:graphic>
          <a:graphicData uri="http://schemas.openxmlformats.org/drawingml/2006/table">
            <a:tbl>
              <a:tblPr firstRow="1" firstCol="1" bandRow="1" bandCol="1">
                <a:tableStyleId>{5C22544A-7EE6-4342-B048-85BDC9FD1C3A}</a:tableStyleId>
              </a:tblPr>
              <a:tblGrid>
                <a:gridCol w="1258071"/>
                <a:gridCol w="1364494"/>
                <a:gridCol w="101600"/>
                <a:gridCol w="1275175"/>
                <a:gridCol w="1258705"/>
              </a:tblGrid>
              <a:tr h="410633">
                <a:tc>
                  <a:txBody>
                    <a:bodyPr/>
                    <a:lstStyle/>
                    <a:p>
                      <a:pPr marL="0" marR="0" algn="ctr">
                        <a:lnSpc>
                          <a:spcPts val="1400"/>
                        </a:lnSpc>
                        <a:spcBef>
                          <a:spcPts val="0"/>
                        </a:spcBef>
                        <a:spcAft>
                          <a:spcPts val="0"/>
                        </a:spcAft>
                        <a:tabLst>
                          <a:tab pos="647700" algn="l"/>
                          <a:tab pos="2743200" algn="l"/>
                          <a:tab pos="57150" algn="l"/>
                          <a:tab pos="647700" algn="l"/>
                          <a:tab pos="2743200" algn="l"/>
                        </a:tabLst>
                      </a:pPr>
                      <a:r>
                        <a:rPr lang="en-US" sz="1200">
                          <a:effectLst/>
                        </a:rPr>
                        <a:t>Hardness</a:t>
                      </a:r>
                      <a:endParaRPr lang="en-US" sz="1100" b="1">
                        <a:solidFill>
                          <a:srgbClr val="000000"/>
                        </a:solidFill>
                        <a:effectLst/>
                        <a:latin typeface="Arial" charset="0"/>
                        <a:ea typeface="Times New Roman" charset="0"/>
                        <a:cs typeface="Times New Roman" charset="0"/>
                      </a:endParaRPr>
                    </a:p>
                  </a:txBody>
                  <a:tcPr marL="38100" marR="38100" marT="38100" marB="38100" anchor="ctr"/>
                </a:tc>
                <a:tc>
                  <a:txBody>
                    <a:bodyPr/>
                    <a:lstStyle/>
                    <a:p>
                      <a:pPr marL="127000" marR="0" algn="l">
                        <a:lnSpc>
                          <a:spcPts val="1400"/>
                        </a:lnSpc>
                        <a:spcBef>
                          <a:spcPts val="0"/>
                        </a:spcBef>
                        <a:spcAft>
                          <a:spcPts val="0"/>
                        </a:spcAft>
                        <a:tabLst>
                          <a:tab pos="647700" algn="l"/>
                          <a:tab pos="2743200" algn="l"/>
                          <a:tab pos="57150" algn="l"/>
                          <a:tab pos="647700" algn="l"/>
                          <a:tab pos="2743200" algn="l"/>
                        </a:tabLst>
                      </a:pPr>
                      <a:r>
                        <a:rPr lang="en-US" sz="1200" dirty="0">
                          <a:effectLst/>
                        </a:rPr>
                        <a:t>Mineral</a:t>
                      </a:r>
                      <a:endParaRPr lang="en-US" sz="1100" b="1" dirty="0">
                        <a:solidFill>
                          <a:srgbClr val="000000"/>
                        </a:solidFill>
                        <a:effectLst/>
                        <a:latin typeface="Arial" charset="0"/>
                        <a:ea typeface="Times New Roman" charset="0"/>
                        <a:cs typeface="Times New Roman" charset="0"/>
                      </a:endParaRPr>
                    </a:p>
                  </a:txBody>
                  <a:tcPr marL="38100" marR="38100" marT="38100" marB="38100" anchor="ctr"/>
                </a:tc>
                <a:tc>
                  <a:txBody>
                    <a:bodyPr/>
                    <a:lstStyle/>
                    <a:p>
                      <a:pPr marL="0" marR="0" algn="ctr">
                        <a:lnSpc>
                          <a:spcPts val="1400"/>
                        </a:lnSpc>
                        <a:spcBef>
                          <a:spcPts val="0"/>
                        </a:spcBef>
                        <a:spcAft>
                          <a:spcPts val="0"/>
                        </a:spcAft>
                        <a:tabLst>
                          <a:tab pos="57150" algn="l"/>
                        </a:tabLst>
                      </a:pPr>
                      <a:r>
                        <a:rPr lang="en-US" sz="1200">
                          <a:effectLst/>
                        </a:rPr>
                        <a:t> </a:t>
                      </a:r>
                      <a:endParaRPr lang="en-US" sz="1050" b="1">
                        <a:effectLst/>
                        <a:latin typeface="Arial" charset="0"/>
                        <a:ea typeface="Times New Roman" charset="0"/>
                        <a:cs typeface="Times New Roman" charset="0"/>
                      </a:endParaRPr>
                    </a:p>
                  </a:txBody>
                  <a:tcPr marL="38100" marR="38100" marT="38100" marB="38100" anchor="ctr"/>
                </a:tc>
                <a:tc>
                  <a:txBody>
                    <a:bodyPr/>
                    <a:lstStyle/>
                    <a:p>
                      <a:pPr marL="0" marR="0" algn="ctr">
                        <a:lnSpc>
                          <a:spcPts val="1400"/>
                        </a:lnSpc>
                        <a:spcBef>
                          <a:spcPts val="0"/>
                        </a:spcBef>
                        <a:spcAft>
                          <a:spcPts val="0"/>
                        </a:spcAft>
                        <a:tabLst>
                          <a:tab pos="647700" algn="l"/>
                          <a:tab pos="2743200" algn="l"/>
                          <a:tab pos="57150" algn="l"/>
                          <a:tab pos="647700" algn="l"/>
                          <a:tab pos="2743200" algn="l"/>
                        </a:tabLst>
                      </a:pPr>
                      <a:r>
                        <a:rPr lang="en-US" sz="1200">
                          <a:effectLst/>
                        </a:rPr>
                        <a:t>Hardness</a:t>
                      </a:r>
                      <a:endParaRPr lang="en-US" sz="1100" b="1">
                        <a:solidFill>
                          <a:srgbClr val="000000"/>
                        </a:solidFill>
                        <a:effectLst/>
                        <a:latin typeface="Arial" charset="0"/>
                        <a:ea typeface="Times New Roman" charset="0"/>
                        <a:cs typeface="Times New Roman" charset="0"/>
                      </a:endParaRPr>
                    </a:p>
                  </a:txBody>
                  <a:tcPr marL="38100" marR="38100" marT="38100" marB="38100" anchor="ctr"/>
                </a:tc>
                <a:tc>
                  <a:txBody>
                    <a:bodyPr/>
                    <a:lstStyle/>
                    <a:p>
                      <a:pPr marL="127000" marR="0" algn="l">
                        <a:lnSpc>
                          <a:spcPts val="1400"/>
                        </a:lnSpc>
                        <a:spcBef>
                          <a:spcPts val="0"/>
                        </a:spcBef>
                        <a:spcAft>
                          <a:spcPts val="0"/>
                        </a:spcAft>
                        <a:tabLst>
                          <a:tab pos="647700" algn="l"/>
                          <a:tab pos="2743200" algn="l"/>
                          <a:tab pos="57150" algn="l"/>
                          <a:tab pos="647700" algn="l"/>
                          <a:tab pos="2743200" algn="l"/>
                        </a:tabLst>
                      </a:pPr>
                      <a:r>
                        <a:rPr lang="en-US" sz="1200">
                          <a:effectLst/>
                        </a:rPr>
                        <a:t>Mineral</a:t>
                      </a:r>
                      <a:endParaRPr lang="en-US" sz="1100" b="1">
                        <a:solidFill>
                          <a:srgbClr val="000000"/>
                        </a:solidFill>
                        <a:effectLst/>
                        <a:latin typeface="Arial" charset="0"/>
                        <a:ea typeface="Times New Roman" charset="0"/>
                        <a:cs typeface="Times New Roman" charset="0"/>
                      </a:endParaRPr>
                    </a:p>
                  </a:txBody>
                  <a:tcPr marL="38100" marR="38100" marT="38100" marB="38100" anchor="ctr"/>
                </a:tc>
              </a:tr>
              <a:tr h="410633">
                <a:tc>
                  <a:txBody>
                    <a:bodyPr/>
                    <a:lstStyle/>
                    <a:p>
                      <a:pPr marL="0" marR="0" algn="ctr">
                        <a:lnSpc>
                          <a:spcPts val="1400"/>
                        </a:lnSpc>
                        <a:spcBef>
                          <a:spcPts val="0"/>
                        </a:spcBef>
                        <a:spcAft>
                          <a:spcPts val="0"/>
                        </a:spcAft>
                        <a:tabLst>
                          <a:tab pos="57150" algn="l"/>
                        </a:tabLst>
                      </a:pPr>
                      <a:r>
                        <a:rPr lang="en-US" sz="1200">
                          <a:effectLst/>
                        </a:rPr>
                        <a:t>1</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a:effectLst/>
                        </a:rPr>
                        <a:t>Talc</a:t>
                      </a:r>
                      <a:endParaRPr lang="en-US" sz="1050">
                        <a:effectLst/>
                        <a:latin typeface="Times New Roman" charset="0"/>
                        <a:ea typeface="Times New Roman" charset="0"/>
                      </a:endParaRPr>
                    </a:p>
                  </a:txBody>
                  <a:tcPr marL="38100" marR="38100" marT="38100" marB="38100" anchor="ctr"/>
                </a:tc>
                <a:tc>
                  <a:txBody>
                    <a:bodyPr/>
                    <a:lstStyle/>
                    <a:p>
                      <a:pPr marL="0" marR="0" algn="l">
                        <a:lnSpc>
                          <a:spcPts val="1400"/>
                        </a:lnSpc>
                        <a:spcBef>
                          <a:spcPts val="0"/>
                        </a:spcBef>
                        <a:spcAft>
                          <a:spcPts val="0"/>
                        </a:spcAft>
                        <a:tabLst>
                          <a:tab pos="57150" algn="l"/>
                        </a:tabLst>
                      </a:pPr>
                      <a:r>
                        <a:rPr lang="en-US" sz="1200">
                          <a:effectLst/>
                        </a:rPr>
                        <a:t> </a:t>
                      </a:r>
                      <a:endParaRPr lang="en-US" sz="1050" b="1">
                        <a:effectLst/>
                        <a:latin typeface="Arial" charset="0"/>
                        <a:ea typeface="Times New Roman" charset="0"/>
                        <a:cs typeface="Times New Roman" charset="0"/>
                      </a:endParaRPr>
                    </a:p>
                  </a:txBody>
                  <a:tcPr marL="38100" marR="38100" marT="38100" marB="38100" anchor="ctr"/>
                </a:tc>
                <a:tc>
                  <a:txBody>
                    <a:bodyPr/>
                    <a:lstStyle/>
                    <a:p>
                      <a:pPr marL="0" marR="0" algn="ctr">
                        <a:lnSpc>
                          <a:spcPts val="1400"/>
                        </a:lnSpc>
                        <a:spcBef>
                          <a:spcPts val="0"/>
                        </a:spcBef>
                        <a:spcAft>
                          <a:spcPts val="0"/>
                        </a:spcAft>
                        <a:tabLst>
                          <a:tab pos="57150" algn="l"/>
                        </a:tabLst>
                      </a:pPr>
                      <a:r>
                        <a:rPr lang="en-US" sz="1200">
                          <a:effectLst/>
                        </a:rPr>
                        <a:t>6</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a:effectLst/>
                        </a:rPr>
                        <a:t>Orthoclase</a:t>
                      </a:r>
                      <a:endParaRPr lang="en-US" sz="1050">
                        <a:effectLst/>
                        <a:latin typeface="Times New Roman" charset="0"/>
                        <a:ea typeface="Times New Roman" charset="0"/>
                      </a:endParaRPr>
                    </a:p>
                  </a:txBody>
                  <a:tcPr marL="38100" marR="38100" marT="38100" marB="38100" anchor="ctr"/>
                </a:tc>
              </a:tr>
              <a:tr h="410633">
                <a:tc>
                  <a:txBody>
                    <a:bodyPr/>
                    <a:lstStyle/>
                    <a:p>
                      <a:pPr marL="0" marR="0" algn="ctr">
                        <a:lnSpc>
                          <a:spcPts val="1400"/>
                        </a:lnSpc>
                        <a:spcBef>
                          <a:spcPts val="0"/>
                        </a:spcBef>
                        <a:spcAft>
                          <a:spcPts val="0"/>
                        </a:spcAft>
                        <a:tabLst>
                          <a:tab pos="57150" algn="l"/>
                        </a:tabLst>
                      </a:pPr>
                      <a:r>
                        <a:rPr lang="en-US" sz="1200">
                          <a:effectLst/>
                        </a:rPr>
                        <a:t>2</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a:effectLst/>
                        </a:rPr>
                        <a:t>Gypsum</a:t>
                      </a:r>
                      <a:endParaRPr lang="en-US" sz="1050">
                        <a:effectLst/>
                        <a:latin typeface="Times New Roman" charset="0"/>
                        <a:ea typeface="Times New Roman" charset="0"/>
                      </a:endParaRPr>
                    </a:p>
                  </a:txBody>
                  <a:tcPr marL="38100" marR="38100" marT="38100" marB="38100" anchor="ctr"/>
                </a:tc>
                <a:tc>
                  <a:txBody>
                    <a:bodyPr/>
                    <a:lstStyle/>
                    <a:p>
                      <a:pPr marL="0" marR="0" algn="l">
                        <a:lnSpc>
                          <a:spcPts val="1400"/>
                        </a:lnSpc>
                        <a:spcBef>
                          <a:spcPts val="0"/>
                        </a:spcBef>
                        <a:spcAft>
                          <a:spcPts val="0"/>
                        </a:spcAft>
                        <a:tabLst>
                          <a:tab pos="57150" algn="l"/>
                        </a:tabLst>
                      </a:pPr>
                      <a:r>
                        <a:rPr lang="en-US" sz="1200">
                          <a:effectLst/>
                        </a:rPr>
                        <a:t> </a:t>
                      </a:r>
                      <a:endParaRPr lang="en-US" sz="1050" b="1">
                        <a:effectLst/>
                        <a:latin typeface="Arial" charset="0"/>
                        <a:ea typeface="Times New Roman" charset="0"/>
                        <a:cs typeface="Times New Roman" charset="0"/>
                      </a:endParaRPr>
                    </a:p>
                  </a:txBody>
                  <a:tcPr marL="38100" marR="38100" marT="38100" marB="38100" anchor="ctr"/>
                </a:tc>
                <a:tc>
                  <a:txBody>
                    <a:bodyPr/>
                    <a:lstStyle/>
                    <a:p>
                      <a:pPr marL="0" marR="0" algn="ctr">
                        <a:lnSpc>
                          <a:spcPts val="1400"/>
                        </a:lnSpc>
                        <a:spcBef>
                          <a:spcPts val="0"/>
                        </a:spcBef>
                        <a:spcAft>
                          <a:spcPts val="0"/>
                        </a:spcAft>
                        <a:tabLst>
                          <a:tab pos="57150" algn="l"/>
                        </a:tabLst>
                      </a:pPr>
                      <a:r>
                        <a:rPr lang="en-US" sz="1200">
                          <a:effectLst/>
                        </a:rPr>
                        <a:t>7</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a:effectLst/>
                        </a:rPr>
                        <a:t>Quartz</a:t>
                      </a:r>
                      <a:endParaRPr lang="en-US" sz="1050">
                        <a:effectLst/>
                        <a:latin typeface="Times New Roman" charset="0"/>
                        <a:ea typeface="Times New Roman" charset="0"/>
                      </a:endParaRPr>
                    </a:p>
                  </a:txBody>
                  <a:tcPr marL="38100" marR="38100" marT="38100" marB="38100" anchor="ctr"/>
                </a:tc>
              </a:tr>
              <a:tr h="410633">
                <a:tc>
                  <a:txBody>
                    <a:bodyPr/>
                    <a:lstStyle/>
                    <a:p>
                      <a:pPr marL="0" marR="0" algn="ctr">
                        <a:lnSpc>
                          <a:spcPts val="1400"/>
                        </a:lnSpc>
                        <a:spcBef>
                          <a:spcPts val="0"/>
                        </a:spcBef>
                        <a:spcAft>
                          <a:spcPts val="0"/>
                        </a:spcAft>
                        <a:tabLst>
                          <a:tab pos="57150" algn="l"/>
                        </a:tabLst>
                      </a:pPr>
                      <a:r>
                        <a:rPr lang="en-US" sz="1200">
                          <a:effectLst/>
                        </a:rPr>
                        <a:t>3</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dirty="0">
                          <a:effectLst/>
                        </a:rPr>
                        <a:t>Calcite</a:t>
                      </a:r>
                      <a:endParaRPr lang="en-US" sz="1050" dirty="0">
                        <a:effectLst/>
                        <a:latin typeface="Times New Roman" charset="0"/>
                        <a:ea typeface="Times New Roman" charset="0"/>
                      </a:endParaRPr>
                    </a:p>
                  </a:txBody>
                  <a:tcPr marL="38100" marR="38100" marT="38100" marB="38100" anchor="ctr"/>
                </a:tc>
                <a:tc>
                  <a:txBody>
                    <a:bodyPr/>
                    <a:lstStyle/>
                    <a:p>
                      <a:pPr marL="0" marR="0" algn="l">
                        <a:lnSpc>
                          <a:spcPts val="1400"/>
                        </a:lnSpc>
                        <a:spcBef>
                          <a:spcPts val="0"/>
                        </a:spcBef>
                        <a:spcAft>
                          <a:spcPts val="0"/>
                        </a:spcAft>
                        <a:tabLst>
                          <a:tab pos="57150" algn="l"/>
                        </a:tabLst>
                      </a:pPr>
                      <a:r>
                        <a:rPr lang="en-US" sz="1200">
                          <a:effectLst/>
                        </a:rPr>
                        <a:t> </a:t>
                      </a:r>
                      <a:endParaRPr lang="en-US" sz="1050" b="1">
                        <a:effectLst/>
                        <a:latin typeface="Arial" charset="0"/>
                        <a:ea typeface="Times New Roman" charset="0"/>
                        <a:cs typeface="Times New Roman" charset="0"/>
                      </a:endParaRPr>
                    </a:p>
                  </a:txBody>
                  <a:tcPr marL="38100" marR="38100" marT="38100" marB="38100" anchor="ctr"/>
                </a:tc>
                <a:tc>
                  <a:txBody>
                    <a:bodyPr/>
                    <a:lstStyle/>
                    <a:p>
                      <a:pPr marL="0" marR="0" algn="ctr">
                        <a:lnSpc>
                          <a:spcPts val="1400"/>
                        </a:lnSpc>
                        <a:spcBef>
                          <a:spcPts val="0"/>
                        </a:spcBef>
                        <a:spcAft>
                          <a:spcPts val="0"/>
                        </a:spcAft>
                        <a:tabLst>
                          <a:tab pos="57150" algn="l"/>
                        </a:tabLst>
                      </a:pPr>
                      <a:r>
                        <a:rPr lang="en-US" sz="1200">
                          <a:effectLst/>
                        </a:rPr>
                        <a:t>8</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a:effectLst/>
                        </a:rPr>
                        <a:t>Topaz</a:t>
                      </a:r>
                      <a:endParaRPr lang="en-US" sz="1050">
                        <a:effectLst/>
                        <a:latin typeface="Times New Roman" charset="0"/>
                        <a:ea typeface="Times New Roman" charset="0"/>
                      </a:endParaRPr>
                    </a:p>
                  </a:txBody>
                  <a:tcPr marL="38100" marR="38100" marT="38100" marB="38100" anchor="ctr"/>
                </a:tc>
              </a:tr>
              <a:tr h="410633">
                <a:tc>
                  <a:txBody>
                    <a:bodyPr/>
                    <a:lstStyle/>
                    <a:p>
                      <a:pPr marL="0" marR="0" algn="ctr">
                        <a:lnSpc>
                          <a:spcPts val="1400"/>
                        </a:lnSpc>
                        <a:spcBef>
                          <a:spcPts val="0"/>
                        </a:spcBef>
                        <a:spcAft>
                          <a:spcPts val="0"/>
                        </a:spcAft>
                        <a:tabLst>
                          <a:tab pos="57150" algn="l"/>
                        </a:tabLst>
                      </a:pPr>
                      <a:r>
                        <a:rPr lang="en-US" sz="1200">
                          <a:effectLst/>
                        </a:rPr>
                        <a:t>4</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a:effectLst/>
                        </a:rPr>
                        <a:t>Fluorite</a:t>
                      </a:r>
                      <a:endParaRPr lang="en-US" sz="1050">
                        <a:effectLst/>
                        <a:latin typeface="Times New Roman" charset="0"/>
                        <a:ea typeface="Times New Roman" charset="0"/>
                      </a:endParaRPr>
                    </a:p>
                  </a:txBody>
                  <a:tcPr marL="38100" marR="38100" marT="38100" marB="38100" anchor="ctr"/>
                </a:tc>
                <a:tc>
                  <a:txBody>
                    <a:bodyPr/>
                    <a:lstStyle/>
                    <a:p>
                      <a:pPr marL="0" marR="0" algn="l">
                        <a:lnSpc>
                          <a:spcPts val="1400"/>
                        </a:lnSpc>
                        <a:spcBef>
                          <a:spcPts val="0"/>
                        </a:spcBef>
                        <a:spcAft>
                          <a:spcPts val="0"/>
                        </a:spcAft>
                        <a:tabLst>
                          <a:tab pos="57150" algn="l"/>
                        </a:tabLst>
                      </a:pPr>
                      <a:r>
                        <a:rPr lang="en-US" sz="1200">
                          <a:effectLst/>
                        </a:rPr>
                        <a:t> </a:t>
                      </a:r>
                      <a:endParaRPr lang="en-US" sz="1050" b="1">
                        <a:effectLst/>
                        <a:latin typeface="Arial" charset="0"/>
                        <a:ea typeface="Times New Roman" charset="0"/>
                        <a:cs typeface="Times New Roman" charset="0"/>
                      </a:endParaRPr>
                    </a:p>
                  </a:txBody>
                  <a:tcPr marL="38100" marR="38100" marT="38100" marB="38100" anchor="ctr"/>
                </a:tc>
                <a:tc>
                  <a:txBody>
                    <a:bodyPr/>
                    <a:lstStyle/>
                    <a:p>
                      <a:pPr marL="0" marR="0" algn="ctr">
                        <a:lnSpc>
                          <a:spcPts val="1400"/>
                        </a:lnSpc>
                        <a:spcBef>
                          <a:spcPts val="0"/>
                        </a:spcBef>
                        <a:spcAft>
                          <a:spcPts val="0"/>
                        </a:spcAft>
                        <a:tabLst>
                          <a:tab pos="57150" algn="l"/>
                        </a:tabLst>
                      </a:pPr>
                      <a:r>
                        <a:rPr lang="en-US" sz="1200">
                          <a:effectLst/>
                        </a:rPr>
                        <a:t>9</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a:effectLst/>
                        </a:rPr>
                        <a:t>Corundum</a:t>
                      </a:r>
                      <a:endParaRPr lang="en-US" sz="1050">
                        <a:effectLst/>
                        <a:latin typeface="Times New Roman" charset="0"/>
                        <a:ea typeface="Times New Roman" charset="0"/>
                      </a:endParaRPr>
                    </a:p>
                  </a:txBody>
                  <a:tcPr marL="38100" marR="38100" marT="38100" marB="38100" anchor="ctr"/>
                </a:tc>
              </a:tr>
              <a:tr h="410633">
                <a:tc>
                  <a:txBody>
                    <a:bodyPr/>
                    <a:lstStyle/>
                    <a:p>
                      <a:pPr marL="0" marR="0" algn="ctr">
                        <a:lnSpc>
                          <a:spcPts val="1400"/>
                        </a:lnSpc>
                        <a:spcBef>
                          <a:spcPts val="0"/>
                        </a:spcBef>
                        <a:spcAft>
                          <a:spcPts val="0"/>
                        </a:spcAft>
                        <a:tabLst>
                          <a:tab pos="57150" algn="l"/>
                        </a:tabLst>
                      </a:pPr>
                      <a:r>
                        <a:rPr lang="en-US" sz="1200">
                          <a:effectLst/>
                        </a:rPr>
                        <a:t>5</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a:effectLst/>
                        </a:rPr>
                        <a:t>Apatite</a:t>
                      </a:r>
                      <a:endParaRPr lang="en-US" sz="1050">
                        <a:effectLst/>
                        <a:latin typeface="Times New Roman" charset="0"/>
                        <a:ea typeface="Times New Roman" charset="0"/>
                      </a:endParaRPr>
                    </a:p>
                  </a:txBody>
                  <a:tcPr marL="38100" marR="38100" marT="38100" marB="38100" anchor="ctr"/>
                </a:tc>
                <a:tc>
                  <a:txBody>
                    <a:bodyPr/>
                    <a:lstStyle/>
                    <a:p>
                      <a:pPr marL="0" marR="0" algn="l">
                        <a:lnSpc>
                          <a:spcPts val="1400"/>
                        </a:lnSpc>
                        <a:spcBef>
                          <a:spcPts val="0"/>
                        </a:spcBef>
                        <a:spcAft>
                          <a:spcPts val="0"/>
                        </a:spcAft>
                        <a:tabLst>
                          <a:tab pos="57150" algn="l"/>
                        </a:tabLst>
                      </a:pPr>
                      <a:r>
                        <a:rPr lang="en-US" sz="1200">
                          <a:effectLst/>
                        </a:rPr>
                        <a:t> </a:t>
                      </a:r>
                      <a:endParaRPr lang="en-US" sz="1050" b="1">
                        <a:effectLst/>
                        <a:latin typeface="Arial" charset="0"/>
                        <a:ea typeface="Times New Roman" charset="0"/>
                        <a:cs typeface="Times New Roman" charset="0"/>
                      </a:endParaRPr>
                    </a:p>
                  </a:txBody>
                  <a:tcPr marL="38100" marR="38100" marT="38100" marB="38100" anchor="ctr"/>
                </a:tc>
                <a:tc>
                  <a:txBody>
                    <a:bodyPr/>
                    <a:lstStyle/>
                    <a:p>
                      <a:pPr marL="0" marR="0" algn="ctr">
                        <a:lnSpc>
                          <a:spcPts val="1400"/>
                        </a:lnSpc>
                        <a:spcBef>
                          <a:spcPts val="0"/>
                        </a:spcBef>
                        <a:spcAft>
                          <a:spcPts val="0"/>
                        </a:spcAft>
                        <a:tabLst>
                          <a:tab pos="57150" algn="l"/>
                        </a:tabLst>
                      </a:pPr>
                      <a:r>
                        <a:rPr lang="en-US" sz="1200">
                          <a:effectLst/>
                        </a:rPr>
                        <a:t>10</a:t>
                      </a:r>
                      <a:endParaRPr lang="en-US" sz="1050" b="1">
                        <a:effectLst/>
                        <a:latin typeface="Arial" charset="0"/>
                        <a:ea typeface="Times New Roman" charset="0"/>
                        <a:cs typeface="Times New Roman" charset="0"/>
                      </a:endParaRPr>
                    </a:p>
                  </a:txBody>
                  <a:tcPr marL="38100" marR="38100" marT="38100" marB="38100" anchor="ctr"/>
                </a:tc>
                <a:tc>
                  <a:txBody>
                    <a:bodyPr/>
                    <a:lstStyle/>
                    <a:p>
                      <a:pPr marL="127000" marR="0" algn="l">
                        <a:lnSpc>
                          <a:spcPts val="1200"/>
                        </a:lnSpc>
                        <a:spcBef>
                          <a:spcPts val="0"/>
                        </a:spcBef>
                        <a:spcAft>
                          <a:spcPts val="0"/>
                        </a:spcAft>
                        <a:tabLst>
                          <a:tab pos="57150" algn="l"/>
                        </a:tabLst>
                      </a:pPr>
                      <a:r>
                        <a:rPr lang="en-US" sz="1200" dirty="0">
                          <a:effectLst/>
                        </a:rPr>
                        <a:t>Diamond</a:t>
                      </a:r>
                      <a:endParaRPr lang="en-US" sz="1050" dirty="0">
                        <a:effectLst/>
                        <a:latin typeface="Times New Roman" charset="0"/>
                        <a:ea typeface="Times New Roman" charset="0"/>
                      </a:endParaRPr>
                    </a:p>
                  </a:txBody>
                  <a:tcPr marL="38100" marR="38100" marT="38100" marB="38100" anchor="ctr"/>
                </a:tc>
              </a:tr>
            </a:tbl>
          </a:graphicData>
        </a:graphic>
      </p:graphicFrame>
      <p:sp>
        <p:nvSpPr>
          <p:cNvPr id="5" name="Rectangle 1"/>
          <p:cNvSpPr>
            <a:spLocks noChangeArrowheads="1"/>
          </p:cNvSpPr>
          <p:nvPr/>
        </p:nvSpPr>
        <p:spPr bwMode="auto">
          <a:xfrm>
            <a:off x="714373" y="2828923"/>
            <a:ext cx="10763252"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charset="0"/>
              </a:rPr>
              <a:t>1. A </a:t>
            </a:r>
            <a:r>
              <a:rPr kumimoji="0" lang="en-US" altLang="en-US" sz="2000" b="0" i="0" u="none" strike="noStrike" cap="none" normalizeH="0" baseline="0" dirty="0">
                <a:ln>
                  <a:noFill/>
                </a:ln>
                <a:solidFill>
                  <a:schemeClr val="tx1"/>
                </a:solidFill>
                <a:effectLst/>
                <a:latin typeface="Arial" charset="0"/>
              </a:rPr>
              <a:t>mineral scratches fluorite but will not scratch quartz. Which mineral could it be?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	A.	calcite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	B.	topaz</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	C.	talc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charset="0"/>
              </a:rPr>
              <a:t>	D</a:t>
            </a:r>
            <a:r>
              <a:rPr kumimoji="0" lang="en-US" altLang="en-US" sz="2000" b="0" i="0" u="none" strike="noStrike" cap="none" normalizeH="0" baseline="0" dirty="0">
                <a:ln>
                  <a:noFill/>
                </a:ln>
                <a:solidFill>
                  <a:schemeClr val="tx1"/>
                </a:solidFill>
                <a:effectLst/>
                <a:latin typeface="Arial" charset="0"/>
              </a:rPr>
              <a:t>.	</a:t>
            </a:r>
            <a:r>
              <a:rPr kumimoji="0" lang="en-US" altLang="en-US" sz="2000" b="0" i="0" u="none" strike="noStrike" cap="none" normalizeH="0" baseline="0" dirty="0" smtClean="0">
                <a:ln>
                  <a:noFill/>
                </a:ln>
                <a:solidFill>
                  <a:schemeClr val="tx1"/>
                </a:solidFill>
                <a:effectLst/>
                <a:latin typeface="Arial" charset="0"/>
              </a:rPr>
              <a:t>apatite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smtClean="0">
                <a:latin typeface="Arial" charset="0"/>
              </a:rPr>
              <a:t>2. If Mineral A is scratched by Mineral B, which is harder?</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smtClean="0">
              <a:latin typeface="Arial" charset="0"/>
            </a:endParaRPr>
          </a:p>
          <a:p>
            <a:pPr lvl="0" eaLnBrk="0" fontAlgn="base" hangingPunct="0">
              <a:spcBef>
                <a:spcPct val="0"/>
              </a:spcBef>
              <a:spcAft>
                <a:spcPct val="0"/>
              </a:spcAft>
            </a:pPr>
            <a:r>
              <a:rPr lang="en-US" altLang="en-US" sz="2000" dirty="0" smtClean="0">
                <a:latin typeface="Arial" charset="0"/>
              </a:rPr>
              <a:t>3. If </a:t>
            </a:r>
            <a:r>
              <a:rPr lang="en-US" altLang="en-US" sz="2000" dirty="0" smtClean="0">
                <a:latin typeface="Arial" charset="0"/>
              </a:rPr>
              <a:t>Mineral </a:t>
            </a:r>
            <a:r>
              <a:rPr lang="en-US" altLang="en-US" sz="2000" dirty="0" smtClean="0">
                <a:latin typeface="Arial" charset="0"/>
              </a:rPr>
              <a:t>A scratches both Mineral C and Mineral B, but Mineral B is not scratched by C, rank the minerals in order based on hardness.</a:t>
            </a:r>
            <a:endParaRPr lang="is-IS" altLang="en-US" sz="2000" dirty="0" smtClean="0">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2924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3014663" y="9731"/>
            <a:ext cx="5529262" cy="7162604"/>
          </a:xfrm>
        </p:spPr>
      </p:pic>
    </p:spTree>
    <p:extLst>
      <p:ext uri="{BB962C8B-B14F-4D97-AF65-F5344CB8AC3E}">
        <p14:creationId xmlns:p14="http://schemas.microsoft.com/office/powerpoint/2010/main" val="1738451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385</Words>
  <Application>Microsoft Macintosh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Calibri Light</vt:lpstr>
      <vt:lpstr>Times New Roman</vt:lpstr>
      <vt:lpstr>Arial</vt:lpstr>
      <vt:lpstr>Office Theme</vt:lpstr>
      <vt:lpstr>Mohs Scale</vt:lpstr>
      <vt:lpstr>Who discovered it?</vt:lpstr>
      <vt:lpstr>Making Hardness Comparisons</vt:lpstr>
      <vt:lpstr>Here Are A Few Examples</vt:lpstr>
      <vt:lpstr>Hardness Picks</vt:lpstr>
      <vt:lpstr>Is the Mohs Scale Linear?</vt:lpstr>
      <vt:lpstr>PowerPoint Presentation</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Mohs Scale</dc:title>
  <dc:creator>Microsoft Office User</dc:creator>
  <cp:lastModifiedBy>Microsoft Office User</cp:lastModifiedBy>
  <cp:revision>3</cp:revision>
  <dcterms:created xsi:type="dcterms:W3CDTF">2016-10-03T00:25:32Z</dcterms:created>
  <dcterms:modified xsi:type="dcterms:W3CDTF">2016-10-03T00:51:22Z</dcterms:modified>
</cp:coreProperties>
</file>