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0" r:id="rId9"/>
    <p:sldId id="286" r:id="rId10"/>
    <p:sldId id="263" r:id="rId11"/>
    <p:sldId id="266" r:id="rId12"/>
    <p:sldId id="267" r:id="rId13"/>
    <p:sldId id="291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632438C-4239-6B49-85E6-C1FAA5420EAB}">
          <p14:sldIdLst>
            <p14:sldId id="256"/>
            <p14:sldId id="258"/>
            <p14:sldId id="257"/>
            <p14:sldId id="259"/>
            <p14:sldId id="261"/>
            <p14:sldId id="262"/>
            <p14:sldId id="265"/>
            <p14:sldId id="260"/>
            <p14:sldId id="286"/>
            <p14:sldId id="263"/>
            <p14:sldId id="266"/>
            <p14:sldId id="267"/>
            <p14:sldId id="291"/>
            <p14:sldId id="270"/>
          </p14:sldIdLst>
        </p14:section>
        <p14:section name="Eclipses" id="{E2A025E8-D0A1-2B49-853D-0CB000C4AE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0" autoAdjust="0"/>
    <p:restoredTop sz="90973" autoAdjust="0"/>
  </p:normalViewPr>
  <p:slideViewPr>
    <p:cSldViewPr>
      <p:cViewPr varScale="1">
        <p:scale>
          <a:sx n="87" d="100"/>
          <a:sy n="87" d="100"/>
        </p:scale>
        <p:origin x="6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52C98-CBA4-5744-A797-4E8895FFDBEA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E265A-4232-A14F-9332-16D4D0F6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51F6-ECFB-496D-9FB5-D19ECD63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C3C1-42D9-47E6-946C-3C9171202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E365-87BA-4F12-A5B3-94A37F72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953A-21B5-40E4-B110-E8945B74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8B53-F2A3-46BF-A19C-0805257A3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2B1F-0D64-4DBD-B977-194B834B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1FF9-16DE-4595-B488-32311E45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2FD2-6636-42AE-A9F1-1643BCAA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28C3-745B-496E-8A27-3D3720F9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5BA8-81AB-44A2-BC73-6A2C6E12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93B7-85F2-4DF3-AF8E-A2111B0E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6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9856E6A-98CD-4496-933D-85E1ABBF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XseTWTZlks" TargetMode="Externa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youtube.com/watch?v=2iSZMv64wu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s://www.youtube.com/watch?v=kJkVegBsNyE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GTBJHFNyw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Moon &amp; Moon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1054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Craters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862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Formed when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asteroids</a:t>
            </a:r>
            <a:r>
              <a:rPr lang="en-US" sz="2400" dirty="0" smtClean="0">
                <a:latin typeface="Comic Sans MS" pitchFamily="66" charset="0"/>
              </a:rPr>
              <a:t>/comets hit the lunar surface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Half a million craters with diameters larger than 1km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Crater counting – to estimate the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age</a:t>
            </a:r>
            <a:r>
              <a:rPr lang="en-US" sz="2400" dirty="0" smtClean="0">
                <a:latin typeface="Comic Sans MS" pitchFamily="66" charset="0"/>
              </a:rPr>
              <a:t> of the lunar surface</a:t>
            </a: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2292" name="Picture 6" descr="C:\TA\A103\Class7_Moon_Eclipses\Moon-cra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4037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724400" y="56388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Moon Phases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Why does the moon change phases?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Lunar phases are the result of our eyes seeing the illuminated half of the Moon from different viewing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angles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Due to the Moon’s orbital positions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4340" name="Picture 4" descr="C:\TA\A103\Class7_Moon_Eclipses\Phases_of_the_M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57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The Moon’s Orbit around the earth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838200" y="1524000"/>
            <a:ext cx="52578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6"/>
          <p:cNvSpPr>
            <a:spLocks noChangeArrowheads="1"/>
          </p:cNvSpPr>
          <p:nvPr/>
        </p:nvSpPr>
        <p:spPr bwMode="auto">
          <a:xfrm>
            <a:off x="3276600" y="3733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58674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63246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5410200" y="27432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Phases of the Moon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www.youtube.com/watch?v=nXseTWTZlks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9371" r="4722" b="10991"/>
          <a:stretch/>
        </p:blipFill>
        <p:spPr bwMode="auto">
          <a:xfrm>
            <a:off x="1905000" y="3079750"/>
            <a:ext cx="3581400" cy="362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553200" cy="533400"/>
          </a:xfrm>
        </p:spPr>
        <p:txBody>
          <a:bodyPr/>
          <a:lstStyle/>
          <a:p>
            <a:pPr eaLnBrk="1" hangingPunct="1"/>
            <a:r>
              <a:rPr lang="en-US" sz="2800" u="sng" smtClean="0">
                <a:latin typeface="Comic Sans MS" pitchFamily="66" charset="0"/>
              </a:rPr>
              <a:t>Complete this</a:t>
            </a:r>
            <a:r>
              <a:rPr lang="en-US" smtClean="0"/>
              <a:t> </a:t>
            </a:r>
          </a:p>
        </p:txBody>
      </p:sp>
      <p:pic>
        <p:nvPicPr>
          <p:cNvPr id="18435" name="Picture 5" descr="C:\TA\A103\Class7_Moon_Eclipses\Lunar-Phase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5735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7712075" y="3535363"/>
            <a:ext cx="425450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543800" y="3124200"/>
            <a:ext cx="427038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858000" y="2890838"/>
            <a:ext cx="427038" cy="174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6188075" y="3124200"/>
            <a:ext cx="425450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6065838" y="3535363"/>
            <a:ext cx="427037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6188075" y="3946525"/>
            <a:ext cx="425450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6858000" y="4181475"/>
            <a:ext cx="427038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7467600" y="3946525"/>
            <a:ext cx="427038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8931275" y="3476625"/>
            <a:ext cx="0" cy="352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8199438" y="2303463"/>
            <a:ext cx="30480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6875463" y="1909763"/>
            <a:ext cx="36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5638800" y="4768850"/>
            <a:ext cx="30480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6875463" y="5356225"/>
            <a:ext cx="36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5281613" y="3444875"/>
            <a:ext cx="0" cy="350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 flipH="1">
            <a:off x="5656263" y="2293938"/>
            <a:ext cx="244475" cy="29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 flipH="1">
            <a:off x="8259763" y="4768850"/>
            <a:ext cx="244475" cy="29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535" name="Group 103"/>
          <p:cNvGraphicFramePr>
            <a:graphicFrameLocks noGrp="1"/>
          </p:cNvGraphicFramePr>
          <p:nvPr/>
        </p:nvGraphicFramePr>
        <p:xfrm>
          <a:off x="152400" y="1828800"/>
          <a:ext cx="4800600" cy="4800603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Moon 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Moon Rise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New Moon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Sunrise/6am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Waxing Crescent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First Quarter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Waxing Gibbous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Full Moon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Waning Gibbous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Third Quarter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Waning Crescent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5" name="Text Box 104"/>
          <p:cNvSpPr txBox="1">
            <a:spLocks noChangeArrowheads="1"/>
          </p:cNvSpPr>
          <p:nvPr/>
        </p:nvSpPr>
        <p:spPr bwMode="auto">
          <a:xfrm>
            <a:off x="304800" y="1143000"/>
            <a:ext cx="471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Say, Sun rises at 6am and sets at 6pm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90800" y="3403600"/>
            <a:ext cx="2362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54102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The Moon</a:t>
            </a:r>
          </a:p>
        </p:txBody>
      </p:sp>
      <p:pic>
        <p:nvPicPr>
          <p:cNvPr id="5123" name="Picture 4" descr="C:\TA\A103\Class7_Moon_Eclipses\Moon-Mdf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308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5736132"/>
            <a:ext cx="294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www.youtube.com/watch?v=2iSZMv64wuU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Moon Facts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096000" cy="4495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The earth’s only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natural satellite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The moon is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2,160</a:t>
            </a:r>
            <a:r>
              <a:rPr lang="en-US" sz="2400" dirty="0" smtClean="0">
                <a:latin typeface="Comic Sans MS" pitchFamily="66" charset="0"/>
              </a:rPr>
              <a:t> miles in diameter, slightly more than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1/4</a:t>
            </a:r>
            <a:r>
              <a:rPr lang="en-US" sz="2400" dirty="0" smtClean="0">
                <a:latin typeface="Comic Sans MS" pitchFamily="66" charset="0"/>
              </a:rPr>
              <a:t> the diameter of Earth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Gravity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1/6</a:t>
            </a:r>
            <a:r>
              <a:rPr lang="en-US" sz="2400" dirty="0" smtClean="0">
                <a:latin typeface="Comic Sans MS" pitchFamily="66" charset="0"/>
              </a:rPr>
              <a:t> of the earth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No meaningful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atmosphere</a:t>
            </a:r>
            <a:r>
              <a:rPr lang="en-US" sz="2400" dirty="0" smtClean="0">
                <a:latin typeface="Comic Sans MS" pitchFamily="66" charset="0"/>
              </a:rPr>
              <a:t>, just trace amounts of hydrogen, helium, neon and argon.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148" name="Picture 16" descr="C:\TA\A103\Class7_Moon_Eclipses\Moon-Mdf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5532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Moon’s orbit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543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The orbit period around the earth –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27.3</a:t>
            </a:r>
            <a:r>
              <a:rPr lang="en-US" sz="2400" dirty="0" smtClean="0">
                <a:latin typeface="Comic Sans MS" pitchFamily="66" charset="0"/>
              </a:rPr>
              <a:t> days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The spin period is exactly the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same</a:t>
            </a:r>
            <a:r>
              <a:rPr lang="en-US" sz="2400" dirty="0" smtClean="0"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This is why we always see the same side of the moon!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TA\A103\Class7_Moon_Eclipses\Lunar_libration_with_phas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06876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TA\A103\Class7_Moon_Eclipses\Moon_PIA0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TA\A103\Class7_Moon_Eclipses\Moon_PIA0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76400" y="5105400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Near Side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9800" y="518160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Far Side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06404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www.youtube.com/watch?v=kJkVegBsNyE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1628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The formation of the moon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4114800"/>
          </a:xfrm>
        </p:spPr>
        <p:txBody>
          <a:bodyPr/>
          <a:lstStyle/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Giant impact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hypothesis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latin typeface="Comic Sans MS" pitchFamily="66" charset="0"/>
              </a:rPr>
              <a:t>An impact of a Mars-sized body collide w/ the proto-Earth and ejected materials to orbit around the earth – the Moon</a:t>
            </a:r>
          </a:p>
          <a:p>
            <a:pPr lvl="1" eaLnBrk="1" hangingPunct="1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13502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www.youtube.com/watch?v=WGTBJHFNywI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4770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Maria – Moon’s Surface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62400" y="1219200"/>
            <a:ext cx="5029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Maria</a:t>
            </a:r>
            <a:r>
              <a:rPr lang="en-US" sz="2400" dirty="0" smtClean="0">
                <a:latin typeface="Comic Sans MS" pitchFamily="66" charset="0"/>
              </a:rPr>
              <a:t> (singular mare, ‘sea’ in Latin)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Dark areas and were thought to be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seas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Cover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31%</a:t>
            </a:r>
            <a:r>
              <a:rPr lang="en-US" sz="2400" dirty="0" smtClean="0">
                <a:latin typeface="Comic Sans MS" pitchFamily="66" charset="0"/>
              </a:rPr>
              <a:t> of the near side, but only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2%</a:t>
            </a:r>
            <a:r>
              <a:rPr lang="en-US" sz="2400" dirty="0" smtClean="0">
                <a:latin typeface="Comic Sans MS" pitchFamily="66" charset="0"/>
              </a:rPr>
              <a:t> of the far side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>
                <a:latin typeface="Comic Sans MS" pitchFamily="66" charset="0"/>
              </a:rPr>
              <a:t>No water but vast pools of solidified lava that flowed into basins formed by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comets/meteors</a:t>
            </a:r>
            <a:r>
              <a:rPr lang="en-US" sz="2400" dirty="0" smtClean="0">
                <a:latin typeface="Comic Sans MS" pitchFamily="66" charset="0"/>
              </a:rPr>
              <a:t> colliding</a:t>
            </a:r>
          </a:p>
          <a:p>
            <a:pPr lvl="1" eaLnBrk="1" hangingPunct="1"/>
            <a:endParaRPr lang="en-US" sz="1800" dirty="0" smtClean="0">
              <a:latin typeface="Comic Sans MS" pitchFamily="66" charset="0"/>
            </a:endParaRPr>
          </a:p>
        </p:txBody>
      </p: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152400" y="762000"/>
            <a:ext cx="3994150" cy="4579938"/>
            <a:chOff x="96" y="480"/>
            <a:chExt cx="2877" cy="3364"/>
          </a:xfrm>
        </p:grpSpPr>
        <p:pic>
          <p:nvPicPr>
            <p:cNvPr id="10245" name="Picture 16" descr="C:\TA\A103\Class7_Moon_Eclipses\Moon-Mdf-20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92"/>
              <a:ext cx="2327" cy="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Line 17"/>
            <p:cNvSpPr>
              <a:spLocks noChangeShapeType="1"/>
            </p:cNvSpPr>
            <p:nvPr/>
          </p:nvSpPr>
          <p:spPr bwMode="auto">
            <a:xfrm flipH="1">
              <a:off x="1417" y="1722"/>
              <a:ext cx="943" cy="5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18"/>
            <p:cNvSpPr>
              <a:spLocks noChangeShapeType="1"/>
            </p:cNvSpPr>
            <p:nvPr/>
          </p:nvSpPr>
          <p:spPr bwMode="auto">
            <a:xfrm rot="-8672331" flipH="1" flipV="1">
              <a:off x="384" y="1056"/>
              <a:ext cx="912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19"/>
            <p:cNvSpPr txBox="1">
              <a:spLocks noChangeArrowheads="1"/>
            </p:cNvSpPr>
            <p:nvPr/>
          </p:nvSpPr>
          <p:spPr bwMode="auto">
            <a:xfrm>
              <a:off x="2352" y="1584"/>
              <a:ext cx="62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Maria</a:t>
              </a:r>
            </a:p>
          </p:txBody>
        </p:sp>
        <p:sp>
          <p:nvSpPr>
            <p:cNvPr id="10249" name="Text Box 20"/>
            <p:cNvSpPr txBox="1">
              <a:spLocks noChangeArrowheads="1"/>
            </p:cNvSpPr>
            <p:nvPr/>
          </p:nvSpPr>
          <p:spPr bwMode="auto">
            <a:xfrm>
              <a:off x="192" y="480"/>
              <a:ext cx="87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Highland</a:t>
              </a:r>
            </a:p>
          </p:txBody>
        </p:sp>
        <p:sp>
          <p:nvSpPr>
            <p:cNvPr id="10250" name="Line 21"/>
            <p:cNvSpPr>
              <a:spLocks noChangeShapeType="1"/>
            </p:cNvSpPr>
            <p:nvPr/>
          </p:nvSpPr>
          <p:spPr bwMode="auto">
            <a:xfrm rot="-1199176" flipH="1" flipV="1">
              <a:off x="1008" y="3360"/>
              <a:ext cx="912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22"/>
            <p:cNvSpPr txBox="1">
              <a:spLocks noChangeArrowheads="1"/>
            </p:cNvSpPr>
            <p:nvPr/>
          </p:nvSpPr>
          <p:spPr bwMode="auto">
            <a:xfrm>
              <a:off x="2112" y="3552"/>
              <a:ext cx="69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Crater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209800" y="228600"/>
            <a:ext cx="647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Maria – Moon’s Surface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953000" y="1219200"/>
            <a:ext cx="419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Highland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Lighter color regions, or called Terrae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dirty="0"/>
              <a:t>Different brightness of the highlands and </a:t>
            </a:r>
            <a:r>
              <a:rPr lang="en-US" dirty="0" err="1"/>
              <a:t>maria</a:t>
            </a:r>
            <a:r>
              <a:rPr lang="en-US" dirty="0"/>
              <a:t> is because they are composed of </a:t>
            </a:r>
            <a:r>
              <a:rPr lang="en-US" dirty="0" smtClean="0"/>
              <a:t>different </a:t>
            </a:r>
            <a:r>
              <a:rPr lang="en-US" b="1" u="sng" dirty="0" smtClean="0">
                <a:solidFill>
                  <a:srgbClr val="FF0000"/>
                </a:solidFill>
              </a:rPr>
              <a:t>rock types</a:t>
            </a:r>
            <a:endParaRPr lang="en-US" b="1" u="sng" dirty="0">
              <a:solidFill>
                <a:srgbClr val="FF0000"/>
              </a:solidFill>
            </a:endParaRPr>
          </a:p>
        </p:txBody>
      </p:sp>
      <p:grpSp>
        <p:nvGrpSpPr>
          <p:cNvPr id="11268" name="Group 14"/>
          <p:cNvGrpSpPr>
            <a:grpSpLocks/>
          </p:cNvGrpSpPr>
          <p:nvPr/>
        </p:nvGrpSpPr>
        <p:grpSpPr bwMode="auto">
          <a:xfrm>
            <a:off x="152400" y="762000"/>
            <a:ext cx="4443413" cy="5330825"/>
            <a:chOff x="96" y="480"/>
            <a:chExt cx="2799" cy="3358"/>
          </a:xfrm>
        </p:grpSpPr>
        <p:pic>
          <p:nvPicPr>
            <p:cNvPr id="11269" name="Picture 6" descr="C:\TA\A103\Class7_Moon_Eclipses\Moon-Mdf-20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92"/>
              <a:ext cx="2327" cy="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 flipH="1">
              <a:off x="1417" y="1722"/>
              <a:ext cx="943" cy="59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8"/>
            <p:cNvSpPr>
              <a:spLocks noChangeShapeType="1"/>
            </p:cNvSpPr>
            <p:nvPr/>
          </p:nvSpPr>
          <p:spPr bwMode="auto">
            <a:xfrm rot="-8672331" flipH="1" flipV="1">
              <a:off x="384" y="1056"/>
              <a:ext cx="912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2352" y="1584"/>
              <a:ext cx="5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Maria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192" y="480"/>
              <a:ext cx="76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Highland</a:t>
              </a:r>
            </a:p>
          </p:txBody>
        </p:sp>
        <p:sp>
          <p:nvSpPr>
            <p:cNvPr id="11274" name="Line 12"/>
            <p:cNvSpPr>
              <a:spLocks noChangeShapeType="1"/>
            </p:cNvSpPr>
            <p:nvPr/>
          </p:nvSpPr>
          <p:spPr bwMode="auto">
            <a:xfrm rot="-1199176" flipH="1" flipV="1">
              <a:off x="1008" y="3360"/>
              <a:ext cx="912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2112" y="3552"/>
              <a:ext cx="6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Crater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331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Comic Sans MS</vt:lpstr>
      <vt:lpstr>Times New Roman</vt:lpstr>
      <vt:lpstr>Default Design</vt:lpstr>
      <vt:lpstr>Moon &amp; Moon Phases</vt:lpstr>
      <vt:lpstr>The Moon</vt:lpstr>
      <vt:lpstr>Moon Facts</vt:lpstr>
      <vt:lpstr>Moon’s orbit</vt:lpstr>
      <vt:lpstr>PowerPoint Presentation</vt:lpstr>
      <vt:lpstr>PowerPoint Presentation</vt:lpstr>
      <vt:lpstr>The formation of the moon</vt:lpstr>
      <vt:lpstr>Maria – Moon’s Surface</vt:lpstr>
      <vt:lpstr>PowerPoint Presentation</vt:lpstr>
      <vt:lpstr>Craters</vt:lpstr>
      <vt:lpstr>Moon Phases</vt:lpstr>
      <vt:lpstr>The Moon’s Orbit around the earth</vt:lpstr>
      <vt:lpstr>Phases of the Moon</vt:lpstr>
      <vt:lpstr>Complete this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</dc:creator>
  <cp:lastModifiedBy>Howell, Jennifer</cp:lastModifiedBy>
  <cp:revision>144</cp:revision>
  <dcterms:created xsi:type="dcterms:W3CDTF">1601-01-01T00:00:00Z</dcterms:created>
  <dcterms:modified xsi:type="dcterms:W3CDTF">2017-03-26T21:46:14Z</dcterms:modified>
</cp:coreProperties>
</file>