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92" autoAdjust="0"/>
    <p:restoredTop sz="94709" autoAdjust="0"/>
  </p:normalViewPr>
  <p:slideViewPr>
    <p:cSldViewPr snapToGrid="0" snapToObjects="1">
      <p:cViewPr varScale="1">
        <p:scale>
          <a:sx n="92" d="100"/>
          <a:sy n="92" d="100"/>
        </p:scale>
        <p:origin x="6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C07E54-F739-9446-819A-E7B492FB5431}" type="datetimeFigureOut">
              <a:rPr lang="en-US" smtClean="0"/>
              <a:t>12/31/16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098186-FF31-E74F-BE04-28F075D1967C}" type="slidenum">
              <a:rPr lang="en-US" smtClean="0"/>
              <a:t>‹#›</a:t>
            </a:fld>
            <a:endParaRPr lang="en-US"/>
          </a:p>
        </p:txBody>
      </p:sp>
    </p:spTree>
    <p:extLst>
      <p:ext uri="{BB962C8B-B14F-4D97-AF65-F5344CB8AC3E}">
        <p14:creationId xmlns:p14="http://schemas.microsoft.com/office/powerpoint/2010/main" val="3720122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C3352-C749-E149-B71B-9CCE4F524141}" type="datetimeFigureOut">
              <a:rPr lang="en-US" smtClean="0"/>
              <a:t>12/31/16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AA6CD-89EE-A040-8FA0-73CCBC768507}" type="slidenum">
              <a:rPr lang="en-US" smtClean="0"/>
              <a:t>‹#›</a:t>
            </a:fld>
            <a:endParaRPr lang="en-US"/>
          </a:p>
        </p:txBody>
      </p:sp>
    </p:spTree>
    <p:extLst>
      <p:ext uri="{BB962C8B-B14F-4D97-AF65-F5344CB8AC3E}">
        <p14:creationId xmlns:p14="http://schemas.microsoft.com/office/powerpoint/2010/main" val="4128248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 regions have a lower salinity than the tropical regions due to melting</a:t>
            </a:r>
            <a:r>
              <a:rPr lang="en-US" baseline="0" dirty="0" smtClean="0"/>
              <a:t> each summer.  However, each winter below the ocean surface, the increased salinity in the water due to ice formation, causes the water below the ice to sink and that sinking motion governs the motion of the ocean’s deep water currents.</a:t>
            </a:r>
            <a:endParaRPr lang="en-US" dirty="0"/>
          </a:p>
        </p:txBody>
      </p:sp>
      <p:sp>
        <p:nvSpPr>
          <p:cNvPr id="4" name="Slide Number Placeholder 3"/>
          <p:cNvSpPr>
            <a:spLocks noGrp="1"/>
          </p:cNvSpPr>
          <p:nvPr>
            <p:ph type="sldNum" sz="quarter" idx="10"/>
          </p:nvPr>
        </p:nvSpPr>
        <p:spPr/>
        <p:txBody>
          <a:bodyPr/>
          <a:lstStyle/>
          <a:p>
            <a:fld id="{4EBAA6CD-89EE-A040-8FA0-73CCBC768507}" type="slidenum">
              <a:rPr lang="en-US" smtClean="0"/>
              <a:t>12</a:t>
            </a:fld>
            <a:endParaRPr lang="en-US"/>
          </a:p>
        </p:txBody>
      </p:sp>
    </p:spTree>
    <p:extLst>
      <p:ext uri="{BB962C8B-B14F-4D97-AF65-F5344CB8AC3E}">
        <p14:creationId xmlns:p14="http://schemas.microsoft.com/office/powerpoint/2010/main" val="400775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D6D073-FD94-7C48-B050-8E028E9DAD8F}"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109163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6D073-FD94-7C48-B050-8E028E9DAD8F}"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37385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6D073-FD94-7C48-B050-8E028E9DAD8F}"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24381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6D073-FD94-7C48-B050-8E028E9DAD8F}"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246904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6D073-FD94-7C48-B050-8E028E9DAD8F}" type="datetimeFigureOut">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175748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D6D073-FD94-7C48-B050-8E028E9DAD8F}" type="datetimeFigureOut">
              <a:rPr lang="en-US" smtClean="0"/>
              <a:t>12/31/16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261345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D6D073-FD94-7C48-B050-8E028E9DAD8F}" type="datetimeFigureOut">
              <a:rPr lang="en-US" smtClean="0"/>
              <a:t>12/31/16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399453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D6D073-FD94-7C48-B050-8E028E9DAD8F}" type="datetimeFigureOut">
              <a:rPr lang="en-US" smtClean="0"/>
              <a:t>12/31/16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9360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6D073-FD94-7C48-B050-8E028E9DAD8F}" type="datetimeFigureOut">
              <a:rPr lang="en-US" smtClean="0"/>
              <a:t>12/31/16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51214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6D073-FD94-7C48-B050-8E028E9DAD8F}" type="datetimeFigureOut">
              <a:rPr lang="en-US" smtClean="0"/>
              <a:t>12/31/16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366744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6D073-FD94-7C48-B050-8E028E9DAD8F}" type="datetimeFigureOut">
              <a:rPr lang="en-US" smtClean="0"/>
              <a:t>12/31/16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6C356-CF29-7945-AAB9-FFEE42745BB2}" type="slidenum">
              <a:rPr lang="en-US" smtClean="0"/>
              <a:t>‹#›</a:t>
            </a:fld>
            <a:endParaRPr lang="en-US"/>
          </a:p>
        </p:txBody>
      </p:sp>
    </p:spTree>
    <p:extLst>
      <p:ext uri="{BB962C8B-B14F-4D97-AF65-F5344CB8AC3E}">
        <p14:creationId xmlns:p14="http://schemas.microsoft.com/office/powerpoint/2010/main" val="1897596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6D073-FD94-7C48-B050-8E028E9DAD8F}" type="datetimeFigureOut">
              <a:rPr lang="en-US" smtClean="0"/>
              <a:t>12/31/16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6C356-CF29-7945-AAB9-FFEE42745BB2}" type="slidenum">
              <a:rPr lang="en-US" smtClean="0"/>
              <a:t>‹#›</a:t>
            </a:fld>
            <a:endParaRPr lang="en-US"/>
          </a:p>
        </p:txBody>
      </p:sp>
    </p:spTree>
    <p:extLst>
      <p:ext uri="{BB962C8B-B14F-4D97-AF65-F5344CB8AC3E}">
        <p14:creationId xmlns:p14="http://schemas.microsoft.com/office/powerpoint/2010/main" val="3644958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Ocean Salinity</a:t>
            </a:r>
            <a:endParaRPr lang="en-US" dirty="0"/>
          </a:p>
        </p:txBody>
      </p:sp>
      <p:sp>
        <p:nvSpPr>
          <p:cNvPr id="3" name="Subtitle 2"/>
          <p:cNvSpPr>
            <a:spLocks noGrp="1"/>
          </p:cNvSpPr>
          <p:nvPr>
            <p:ph type="subTitle" idx="1"/>
          </p:nvPr>
        </p:nvSpPr>
        <p:spPr/>
        <p:txBody>
          <a:bodyPr/>
          <a:lstStyle/>
          <a:p>
            <a:r>
              <a:rPr lang="en-US" dirty="0" smtClean="0">
                <a:solidFill>
                  <a:schemeClr val="tx1"/>
                </a:solidFill>
              </a:rPr>
              <a:t>Unit: Oceanography</a:t>
            </a:r>
          </a:p>
        </p:txBody>
      </p:sp>
    </p:spTree>
    <p:extLst>
      <p:ext uri="{BB962C8B-B14F-4D97-AF65-F5344CB8AC3E}">
        <p14:creationId xmlns:p14="http://schemas.microsoft.com/office/powerpoint/2010/main" val="404466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Temperature and Salinity</a:t>
            </a:r>
            <a:endParaRPr lang="en-US" b="1" dirty="0"/>
          </a:p>
        </p:txBody>
      </p:sp>
      <p:sp>
        <p:nvSpPr>
          <p:cNvPr id="3" name="Content Placeholder 2"/>
          <p:cNvSpPr>
            <a:spLocks noGrp="1"/>
          </p:cNvSpPr>
          <p:nvPr>
            <p:ph idx="1"/>
          </p:nvPr>
        </p:nvSpPr>
        <p:spPr/>
        <p:txBody>
          <a:bodyPr>
            <a:normAutofit lnSpcReduction="10000"/>
          </a:bodyPr>
          <a:lstStyle/>
          <a:p>
            <a:r>
              <a:rPr lang="en-US" dirty="0" smtClean="0"/>
              <a:t>Adding salt to water lowers the </a:t>
            </a:r>
            <a:r>
              <a:rPr lang="en-US" u="sng" dirty="0" smtClean="0"/>
              <a:t>freezing</a:t>
            </a:r>
            <a:r>
              <a:rPr lang="en-US" dirty="0" smtClean="0"/>
              <a:t> temperature</a:t>
            </a:r>
          </a:p>
          <a:p>
            <a:pPr lvl="1"/>
            <a:r>
              <a:rPr lang="en-US" dirty="0" smtClean="0"/>
              <a:t>Water with a salinity of </a:t>
            </a:r>
            <a:r>
              <a:rPr lang="en-US" dirty="0"/>
              <a:t>17‰ freezes at about 30°F (-1°C) </a:t>
            </a:r>
            <a:r>
              <a:rPr lang="en-US" dirty="0" smtClean="0"/>
              <a:t> </a:t>
            </a:r>
          </a:p>
          <a:p>
            <a:pPr lvl="1"/>
            <a:r>
              <a:rPr lang="en-US" dirty="0" smtClean="0"/>
              <a:t>35</a:t>
            </a:r>
            <a:r>
              <a:rPr lang="en-US" dirty="0"/>
              <a:t>‰ water freezes at </a:t>
            </a:r>
            <a:r>
              <a:rPr lang="en-US" dirty="0" smtClean="0"/>
              <a:t>about </a:t>
            </a:r>
            <a:r>
              <a:rPr lang="en-US" dirty="0"/>
              <a:t>28.5°F (-2C</a:t>
            </a:r>
            <a:r>
              <a:rPr lang="en-US" dirty="0" smtClean="0"/>
              <a:t>)</a:t>
            </a:r>
          </a:p>
          <a:p>
            <a:r>
              <a:rPr lang="en-US" dirty="0" smtClean="0"/>
              <a:t>Sea ice contains very little salt (about 1/10</a:t>
            </a:r>
            <a:r>
              <a:rPr lang="en-US" baseline="30000" dirty="0" smtClean="0"/>
              <a:t>th</a:t>
            </a:r>
            <a:r>
              <a:rPr lang="en-US" dirty="0" smtClean="0"/>
              <a:t> the amount of salt that sea water has). Why?</a:t>
            </a:r>
          </a:p>
          <a:p>
            <a:pPr lvl="1"/>
            <a:r>
              <a:rPr lang="en-US" u="sng" dirty="0" smtClean="0"/>
              <a:t>Ice does not include sea salt in its crystal structure.</a:t>
            </a:r>
            <a:endParaRPr lang="en-US" u="sng" dirty="0"/>
          </a:p>
        </p:txBody>
      </p:sp>
    </p:spTree>
    <p:extLst>
      <p:ext uri="{BB962C8B-B14F-4D97-AF65-F5344CB8AC3E}">
        <p14:creationId xmlns:p14="http://schemas.microsoft.com/office/powerpoint/2010/main" val="1991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Temperature, Salinity, and Density</a:t>
            </a:r>
            <a:endParaRPr lang="en-US" b="1" dirty="0"/>
          </a:p>
        </p:txBody>
      </p:sp>
      <p:sp>
        <p:nvSpPr>
          <p:cNvPr id="3" name="Content Placeholder 2"/>
          <p:cNvSpPr>
            <a:spLocks noGrp="1"/>
          </p:cNvSpPr>
          <p:nvPr>
            <p:ph idx="1"/>
          </p:nvPr>
        </p:nvSpPr>
        <p:spPr/>
        <p:txBody>
          <a:bodyPr>
            <a:normAutofit/>
          </a:bodyPr>
          <a:lstStyle/>
          <a:p>
            <a:r>
              <a:rPr lang="en-US" dirty="0" smtClean="0"/>
              <a:t>As the temperature of sea water </a:t>
            </a:r>
            <a:r>
              <a:rPr lang="en-US" u="sng" dirty="0" smtClean="0"/>
              <a:t>decreases</a:t>
            </a:r>
            <a:r>
              <a:rPr lang="en-US" dirty="0" smtClean="0"/>
              <a:t> the density </a:t>
            </a:r>
            <a:r>
              <a:rPr lang="en-US" u="sng" dirty="0" smtClean="0"/>
              <a:t>increases</a:t>
            </a:r>
            <a:r>
              <a:rPr lang="en-US" dirty="0" smtClean="0"/>
              <a:t>.</a:t>
            </a:r>
          </a:p>
          <a:p>
            <a:r>
              <a:rPr lang="en-US" dirty="0" smtClean="0"/>
              <a:t>As the salt content of sea water </a:t>
            </a:r>
            <a:r>
              <a:rPr lang="en-US" u="sng" dirty="0" smtClean="0"/>
              <a:t>increases</a:t>
            </a:r>
            <a:r>
              <a:rPr lang="en-US" dirty="0" smtClean="0"/>
              <a:t>, its density </a:t>
            </a:r>
            <a:r>
              <a:rPr lang="en-US" u="sng" dirty="0" smtClean="0"/>
              <a:t>increases</a:t>
            </a:r>
            <a:r>
              <a:rPr lang="en-US" dirty="0" smtClean="0"/>
              <a:t>.</a:t>
            </a:r>
          </a:p>
          <a:p>
            <a:endParaRPr lang="en-US" dirty="0"/>
          </a:p>
          <a:p>
            <a:r>
              <a:rPr lang="en-US" dirty="0" smtClean="0"/>
              <a:t>This makes the density of sea water, unlike fresh water, </a:t>
            </a:r>
            <a:r>
              <a:rPr lang="en-US" u="sng" dirty="0" smtClean="0"/>
              <a:t>below</a:t>
            </a:r>
            <a:r>
              <a:rPr lang="en-US" dirty="0" smtClean="0"/>
              <a:t> the freezing point.</a:t>
            </a:r>
          </a:p>
        </p:txBody>
      </p:sp>
      <p:pic>
        <p:nvPicPr>
          <p:cNvPr id="4" name="Picture 3"/>
          <p:cNvPicPr>
            <a:picLocks noChangeAspect="1"/>
          </p:cNvPicPr>
          <p:nvPr/>
        </p:nvPicPr>
        <p:blipFill rotWithShape="1">
          <a:blip r:embed="rId2"/>
          <a:srcRect r="32635"/>
          <a:stretch/>
        </p:blipFill>
        <p:spPr>
          <a:xfrm>
            <a:off x="1993900" y="5372100"/>
            <a:ext cx="3473450" cy="1485900"/>
          </a:xfrm>
          <a:prstGeom prst="rect">
            <a:avLst/>
          </a:prstGeom>
        </p:spPr>
      </p:pic>
    </p:spTree>
    <p:extLst>
      <p:ext uri="{BB962C8B-B14F-4D97-AF65-F5344CB8AC3E}">
        <p14:creationId xmlns:p14="http://schemas.microsoft.com/office/powerpoint/2010/main" val="72931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Average Salinity</a:t>
            </a:r>
            <a:endParaRPr lang="en-US" b="1" dirty="0"/>
          </a:p>
        </p:txBody>
      </p:sp>
      <p:sp>
        <p:nvSpPr>
          <p:cNvPr id="3" name="Content Placeholder 2"/>
          <p:cNvSpPr>
            <a:spLocks noGrp="1"/>
          </p:cNvSpPr>
          <p:nvPr>
            <p:ph idx="1"/>
          </p:nvPr>
        </p:nvSpPr>
        <p:spPr>
          <a:xfrm>
            <a:off x="457200" y="1600200"/>
            <a:ext cx="3587750" cy="4525963"/>
          </a:xfrm>
        </p:spPr>
        <p:txBody>
          <a:bodyPr/>
          <a:lstStyle/>
          <a:p>
            <a:r>
              <a:rPr lang="en-US" dirty="0" smtClean="0"/>
              <a:t>Lowest salinity in the polar regions. Why?</a:t>
            </a:r>
          </a:p>
          <a:p>
            <a:r>
              <a:rPr lang="en-US" dirty="0" smtClean="0"/>
              <a:t>Image depicts </a:t>
            </a:r>
            <a:r>
              <a:rPr lang="en-US" b="1" dirty="0" smtClean="0"/>
              <a:t>surface</a:t>
            </a:r>
            <a:r>
              <a:rPr lang="en-US" dirty="0" smtClean="0"/>
              <a:t> salinity only </a:t>
            </a:r>
          </a:p>
        </p:txBody>
      </p:sp>
      <p:pic>
        <p:nvPicPr>
          <p:cNvPr id="4" name="Picture 3"/>
          <p:cNvPicPr>
            <a:picLocks noChangeAspect="1"/>
          </p:cNvPicPr>
          <p:nvPr/>
        </p:nvPicPr>
        <p:blipFill>
          <a:blip r:embed="rId3"/>
          <a:stretch>
            <a:fillRect/>
          </a:stretch>
        </p:blipFill>
        <p:spPr>
          <a:xfrm>
            <a:off x="4044950" y="2774950"/>
            <a:ext cx="5099050" cy="4035612"/>
          </a:xfrm>
          <a:prstGeom prst="rect">
            <a:avLst/>
          </a:prstGeom>
        </p:spPr>
      </p:pic>
    </p:spTree>
    <p:extLst>
      <p:ext uri="{BB962C8B-B14F-4D97-AF65-F5344CB8AC3E}">
        <p14:creationId xmlns:p14="http://schemas.microsoft.com/office/powerpoint/2010/main" val="1904329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the most common elements in sea water?</a:t>
            </a:r>
            <a:endParaRPr lang="en-US" b="1" dirty="0"/>
          </a:p>
        </p:txBody>
      </p:sp>
      <p:sp>
        <p:nvSpPr>
          <p:cNvPr id="3" name="Text Placeholder 2"/>
          <p:cNvSpPr>
            <a:spLocks noGrp="1"/>
          </p:cNvSpPr>
          <p:nvPr>
            <p:ph type="body" idx="1"/>
          </p:nvPr>
        </p:nvSpPr>
        <p:spPr/>
        <p:txBody>
          <a:bodyPr/>
          <a:lstStyle/>
          <a:p>
            <a:r>
              <a:rPr lang="en-US" dirty="0" smtClean="0"/>
              <a:t>Water</a:t>
            </a:r>
            <a:endParaRPr lang="en-US" dirty="0"/>
          </a:p>
        </p:txBody>
      </p:sp>
      <p:sp>
        <p:nvSpPr>
          <p:cNvPr id="4" name="Content Placeholder 3"/>
          <p:cNvSpPr>
            <a:spLocks noGrp="1"/>
          </p:cNvSpPr>
          <p:nvPr>
            <p:ph sz="half" idx="2"/>
          </p:nvPr>
        </p:nvSpPr>
        <p:spPr/>
        <p:txBody>
          <a:bodyPr/>
          <a:lstStyle/>
          <a:p>
            <a:r>
              <a:rPr lang="en-US" u="sng" dirty="0" smtClean="0"/>
              <a:t>Oxygen</a:t>
            </a:r>
          </a:p>
          <a:p>
            <a:r>
              <a:rPr lang="en-US" u="sng" dirty="0" smtClean="0"/>
              <a:t>Hydrogen</a:t>
            </a:r>
            <a:endParaRPr lang="en-US" u="sng" dirty="0"/>
          </a:p>
        </p:txBody>
      </p:sp>
      <p:sp>
        <p:nvSpPr>
          <p:cNvPr id="5" name="Text Placeholder 4"/>
          <p:cNvSpPr>
            <a:spLocks noGrp="1"/>
          </p:cNvSpPr>
          <p:nvPr>
            <p:ph type="body" sz="quarter" idx="3"/>
          </p:nvPr>
        </p:nvSpPr>
        <p:spPr/>
        <p:txBody>
          <a:bodyPr/>
          <a:lstStyle/>
          <a:p>
            <a:r>
              <a:rPr lang="en-US" dirty="0" smtClean="0"/>
              <a:t>Salt</a:t>
            </a:r>
            <a:endParaRPr lang="en-US" dirty="0"/>
          </a:p>
        </p:txBody>
      </p:sp>
      <p:sp>
        <p:nvSpPr>
          <p:cNvPr id="6" name="Content Placeholder 5"/>
          <p:cNvSpPr>
            <a:spLocks noGrp="1"/>
          </p:cNvSpPr>
          <p:nvPr>
            <p:ph sz="quarter" idx="4"/>
          </p:nvPr>
        </p:nvSpPr>
        <p:spPr/>
        <p:txBody>
          <a:bodyPr/>
          <a:lstStyle/>
          <a:p>
            <a:r>
              <a:rPr lang="en-US" u="sng" dirty="0" smtClean="0"/>
              <a:t>Sodium </a:t>
            </a:r>
          </a:p>
          <a:p>
            <a:r>
              <a:rPr lang="en-US" u="sng" dirty="0" smtClean="0"/>
              <a:t>Chlorine</a:t>
            </a:r>
            <a:endParaRPr lang="en-US" u="sng" dirty="0"/>
          </a:p>
        </p:txBody>
      </p:sp>
      <p:pic>
        <p:nvPicPr>
          <p:cNvPr id="7" name="Picture 6"/>
          <p:cNvPicPr>
            <a:picLocks noChangeAspect="1"/>
          </p:cNvPicPr>
          <p:nvPr/>
        </p:nvPicPr>
        <p:blipFill>
          <a:blip r:embed="rId2"/>
          <a:stretch>
            <a:fillRect/>
          </a:stretch>
        </p:blipFill>
        <p:spPr>
          <a:xfrm>
            <a:off x="147637" y="3202037"/>
            <a:ext cx="4497388" cy="2924126"/>
          </a:xfrm>
          <a:prstGeom prst="rect">
            <a:avLst/>
          </a:prstGeom>
        </p:spPr>
      </p:pic>
      <p:pic>
        <p:nvPicPr>
          <p:cNvPr id="8" name="Picture 7"/>
          <p:cNvPicPr>
            <a:picLocks noChangeAspect="1"/>
          </p:cNvPicPr>
          <p:nvPr/>
        </p:nvPicPr>
        <p:blipFill>
          <a:blip r:embed="rId3">
            <a:alphaModFix/>
          </a:blip>
          <a:stretch>
            <a:fillRect/>
          </a:stretch>
        </p:blipFill>
        <p:spPr>
          <a:xfrm>
            <a:off x="5780456" y="3852863"/>
            <a:ext cx="2120900" cy="2273300"/>
          </a:xfrm>
          <a:prstGeom prst="rect">
            <a:avLst/>
          </a:prstGeom>
        </p:spPr>
      </p:pic>
    </p:spTree>
    <p:extLst>
      <p:ext uri="{BB962C8B-B14F-4D97-AF65-F5344CB8AC3E}">
        <p14:creationId xmlns:p14="http://schemas.microsoft.com/office/powerpoint/2010/main" val="120973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Areas of High and Low Salinity</a:t>
            </a:r>
            <a:endParaRPr lang="en-US" b="1" dirty="0"/>
          </a:p>
        </p:txBody>
      </p:sp>
      <p:sp>
        <p:nvSpPr>
          <p:cNvPr id="4" name="Content Placeholder 3"/>
          <p:cNvSpPr>
            <a:spLocks noGrp="1"/>
          </p:cNvSpPr>
          <p:nvPr>
            <p:ph idx="1"/>
          </p:nvPr>
        </p:nvSpPr>
        <p:spPr/>
        <p:txBody>
          <a:bodyPr/>
          <a:lstStyle/>
          <a:p>
            <a:r>
              <a:rPr lang="en-US" dirty="0" smtClean="0"/>
              <a:t>Of the five ocean basins, the </a:t>
            </a:r>
            <a:r>
              <a:rPr lang="en-US" u="sng" dirty="0" smtClean="0"/>
              <a:t>Atlantic Ocean </a:t>
            </a:r>
            <a:r>
              <a:rPr lang="en-US" dirty="0" smtClean="0"/>
              <a:t>is the saltiest.</a:t>
            </a:r>
          </a:p>
        </p:txBody>
      </p:sp>
      <p:pic>
        <p:nvPicPr>
          <p:cNvPr id="7" name="Picture 6"/>
          <p:cNvPicPr>
            <a:picLocks noChangeAspect="1"/>
          </p:cNvPicPr>
          <p:nvPr/>
        </p:nvPicPr>
        <p:blipFill>
          <a:blip r:embed="rId2"/>
          <a:stretch>
            <a:fillRect/>
          </a:stretch>
        </p:blipFill>
        <p:spPr>
          <a:xfrm>
            <a:off x="2124686" y="2832100"/>
            <a:ext cx="5943600" cy="4025900"/>
          </a:xfrm>
          <a:prstGeom prst="rect">
            <a:avLst/>
          </a:prstGeom>
        </p:spPr>
      </p:pic>
    </p:spTree>
    <p:extLst>
      <p:ext uri="{BB962C8B-B14F-4D97-AF65-F5344CB8AC3E}">
        <p14:creationId xmlns:p14="http://schemas.microsoft.com/office/powerpoint/2010/main" val="193790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02169"/>
          </a:xfrm>
        </p:spPr>
        <p:txBody>
          <a:bodyPr>
            <a:normAutofit fontScale="90000"/>
          </a:bodyPr>
          <a:lstStyle/>
          <a:p>
            <a:r>
              <a:rPr lang="en-US" b="1" dirty="0" smtClean="0"/>
              <a:t>Salinity Near the Equator</a:t>
            </a:r>
            <a:endParaRPr lang="en-US" b="1" dirty="0"/>
          </a:p>
        </p:txBody>
      </p:sp>
      <p:sp>
        <p:nvSpPr>
          <p:cNvPr id="3" name="Content Placeholder 2"/>
          <p:cNvSpPr>
            <a:spLocks noGrp="1"/>
          </p:cNvSpPr>
          <p:nvPr>
            <p:ph idx="1"/>
          </p:nvPr>
        </p:nvSpPr>
        <p:spPr>
          <a:xfrm>
            <a:off x="457200" y="976806"/>
            <a:ext cx="8229600" cy="5149357"/>
          </a:xfrm>
        </p:spPr>
        <p:txBody>
          <a:bodyPr/>
          <a:lstStyle/>
          <a:p>
            <a:r>
              <a:rPr lang="en-US" dirty="0" smtClean="0"/>
              <a:t>How much rain does the tropical biome receive?</a:t>
            </a:r>
          </a:p>
          <a:p>
            <a:r>
              <a:rPr lang="en-US" dirty="0" smtClean="0"/>
              <a:t>What does this rain do to the water?</a:t>
            </a:r>
          </a:p>
          <a:p>
            <a:pPr lvl="1"/>
            <a:r>
              <a:rPr lang="en-US" sz="3200" dirty="0" smtClean="0"/>
              <a:t>The tropics receive the </a:t>
            </a:r>
            <a:r>
              <a:rPr lang="en-US" sz="3200" u="sng" dirty="0" smtClean="0"/>
              <a:t>most</a:t>
            </a:r>
            <a:r>
              <a:rPr lang="en-US" sz="3200" dirty="0" smtClean="0"/>
              <a:t> rain, the fresh water falling into the ocean helps </a:t>
            </a:r>
            <a:r>
              <a:rPr lang="en-US" sz="3200" u="sng" dirty="0" smtClean="0"/>
              <a:t>decrease</a:t>
            </a:r>
            <a:r>
              <a:rPr lang="en-US" sz="3200" dirty="0" smtClean="0"/>
              <a:t> the salinity of the surface water</a:t>
            </a:r>
          </a:p>
          <a:p>
            <a:endParaRPr lang="en-US" dirty="0"/>
          </a:p>
        </p:txBody>
      </p:sp>
      <p:pic>
        <p:nvPicPr>
          <p:cNvPr id="4" name="Picture 3"/>
          <p:cNvPicPr>
            <a:picLocks noChangeAspect="1"/>
          </p:cNvPicPr>
          <p:nvPr/>
        </p:nvPicPr>
        <p:blipFill>
          <a:blip r:embed="rId2"/>
          <a:stretch>
            <a:fillRect/>
          </a:stretch>
        </p:blipFill>
        <p:spPr>
          <a:xfrm>
            <a:off x="3841750" y="4321518"/>
            <a:ext cx="5302250" cy="2536482"/>
          </a:xfrm>
          <a:prstGeom prst="rect">
            <a:avLst/>
          </a:prstGeom>
        </p:spPr>
      </p:pic>
    </p:spTree>
    <p:extLst>
      <p:ext uri="{BB962C8B-B14F-4D97-AF65-F5344CB8AC3E}">
        <p14:creationId xmlns:p14="http://schemas.microsoft.com/office/powerpoint/2010/main" val="7243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Salinity Near the Poles</a:t>
            </a:r>
            <a:endParaRPr lang="en-US" b="1" dirty="0"/>
          </a:p>
        </p:txBody>
      </p:sp>
      <p:sp>
        <p:nvSpPr>
          <p:cNvPr id="3" name="Content Placeholder 2"/>
          <p:cNvSpPr>
            <a:spLocks noGrp="1"/>
          </p:cNvSpPr>
          <p:nvPr>
            <p:ph idx="1"/>
          </p:nvPr>
        </p:nvSpPr>
        <p:spPr>
          <a:xfrm>
            <a:off x="457200" y="1221010"/>
            <a:ext cx="8229600" cy="4905154"/>
          </a:xfrm>
        </p:spPr>
        <p:txBody>
          <a:bodyPr/>
          <a:lstStyle/>
          <a:p>
            <a:r>
              <a:rPr lang="en-US" dirty="0" smtClean="0"/>
              <a:t>How much rain does the polar region receive?</a:t>
            </a:r>
          </a:p>
          <a:p>
            <a:r>
              <a:rPr lang="en-US" dirty="0" smtClean="0"/>
              <a:t>What does this lack of rain mean for the salinity of the water?</a:t>
            </a:r>
            <a:endParaRPr lang="en-US" dirty="0"/>
          </a:p>
          <a:p>
            <a:pPr lvl="1"/>
            <a:r>
              <a:rPr lang="en-US" sz="3200" dirty="0" smtClean="0"/>
              <a:t>At the poles, rain </a:t>
            </a:r>
            <a:r>
              <a:rPr lang="en-US" sz="3200" u="sng" dirty="0" smtClean="0"/>
              <a:t>decreases</a:t>
            </a:r>
            <a:r>
              <a:rPr lang="en-US" sz="3200" dirty="0" smtClean="0"/>
              <a:t> </a:t>
            </a:r>
            <a:endParaRPr lang="en-US" sz="3200" dirty="0"/>
          </a:p>
          <a:p>
            <a:pPr lvl="1"/>
            <a:r>
              <a:rPr lang="en-US" sz="3200" dirty="0" smtClean="0"/>
              <a:t>With </a:t>
            </a:r>
            <a:r>
              <a:rPr lang="en-US" sz="3200" u="sng" dirty="0" smtClean="0"/>
              <a:t>less</a:t>
            </a:r>
            <a:r>
              <a:rPr lang="en-US" sz="3200" dirty="0" smtClean="0"/>
              <a:t> rain and more </a:t>
            </a:r>
            <a:r>
              <a:rPr lang="en-US" sz="3200" u="sng" dirty="0" smtClean="0"/>
              <a:t>sunshine</a:t>
            </a:r>
            <a:r>
              <a:rPr lang="en-US" sz="3200" dirty="0" smtClean="0"/>
              <a:t>, evaporation </a:t>
            </a:r>
            <a:r>
              <a:rPr lang="en-US" sz="3200" u="sng" dirty="0" smtClean="0"/>
              <a:t>increases</a:t>
            </a:r>
          </a:p>
          <a:p>
            <a:endParaRPr lang="en-US" dirty="0"/>
          </a:p>
        </p:txBody>
      </p:sp>
      <p:pic>
        <p:nvPicPr>
          <p:cNvPr id="5" name="Picture 4"/>
          <p:cNvPicPr>
            <a:picLocks noChangeAspect="1"/>
          </p:cNvPicPr>
          <p:nvPr/>
        </p:nvPicPr>
        <p:blipFill>
          <a:blip r:embed="rId2"/>
          <a:stretch>
            <a:fillRect/>
          </a:stretch>
        </p:blipFill>
        <p:spPr>
          <a:xfrm>
            <a:off x="4233146" y="4508752"/>
            <a:ext cx="4910854" cy="2349247"/>
          </a:xfrm>
          <a:prstGeom prst="rect">
            <a:avLst/>
          </a:prstGeom>
        </p:spPr>
      </p:pic>
    </p:spTree>
    <p:extLst>
      <p:ext uri="{BB962C8B-B14F-4D97-AF65-F5344CB8AC3E}">
        <p14:creationId xmlns:p14="http://schemas.microsoft.com/office/powerpoint/2010/main" val="347000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Salinity Near the Poles</a:t>
            </a:r>
            <a:endParaRPr lang="en-US" b="1" dirty="0"/>
          </a:p>
        </p:txBody>
      </p:sp>
      <p:sp>
        <p:nvSpPr>
          <p:cNvPr id="3" name="Content Placeholder 2"/>
          <p:cNvSpPr>
            <a:spLocks noGrp="1"/>
          </p:cNvSpPr>
          <p:nvPr>
            <p:ph idx="1"/>
          </p:nvPr>
        </p:nvSpPr>
        <p:spPr/>
        <p:txBody>
          <a:bodyPr/>
          <a:lstStyle/>
          <a:p>
            <a:r>
              <a:rPr lang="en-US" dirty="0" smtClean="0"/>
              <a:t>What is the salt content of the ice caps in the polar region?</a:t>
            </a:r>
          </a:p>
          <a:p>
            <a:r>
              <a:rPr lang="en-US" dirty="0" smtClean="0"/>
              <a:t>What does the melting of the ice caps mean for the salinity of the water?</a:t>
            </a:r>
          </a:p>
          <a:p>
            <a:pPr lvl="1"/>
            <a:endParaRPr lang="en-US" dirty="0"/>
          </a:p>
          <a:p>
            <a:pPr lvl="1"/>
            <a:r>
              <a:rPr lang="en-US" sz="3200" u="sng" dirty="0" smtClean="0"/>
              <a:t>Melting</a:t>
            </a:r>
            <a:r>
              <a:rPr lang="en-US" sz="3200" dirty="0" smtClean="0"/>
              <a:t> of the ice caps causes a </a:t>
            </a:r>
            <a:r>
              <a:rPr lang="en-US" sz="3200" u="sng" dirty="0" smtClean="0"/>
              <a:t>decrease</a:t>
            </a:r>
            <a:r>
              <a:rPr lang="en-US" sz="3200" dirty="0" smtClean="0"/>
              <a:t> in the surface salinity.</a:t>
            </a:r>
          </a:p>
          <a:p>
            <a:endParaRPr lang="en-US" dirty="0"/>
          </a:p>
        </p:txBody>
      </p:sp>
    </p:spTree>
    <p:extLst>
      <p:ext uri="{BB962C8B-B14F-4D97-AF65-F5344CB8AC3E}">
        <p14:creationId xmlns:p14="http://schemas.microsoft.com/office/powerpoint/2010/main" val="424279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Saltiest Locations</a:t>
            </a:r>
            <a:endParaRPr lang="en-US" b="1" dirty="0"/>
          </a:p>
        </p:txBody>
      </p:sp>
      <p:sp>
        <p:nvSpPr>
          <p:cNvPr id="3" name="Content Placeholder 2"/>
          <p:cNvSpPr>
            <a:spLocks noGrp="1"/>
          </p:cNvSpPr>
          <p:nvPr>
            <p:ph idx="1"/>
          </p:nvPr>
        </p:nvSpPr>
        <p:spPr/>
        <p:txBody>
          <a:bodyPr/>
          <a:lstStyle/>
          <a:p>
            <a:r>
              <a:rPr lang="en-US" dirty="0" smtClean="0"/>
              <a:t>The saltiest locations in the ocean are:</a:t>
            </a:r>
          </a:p>
          <a:p>
            <a:pPr lvl="1"/>
            <a:r>
              <a:rPr lang="en-US" dirty="0"/>
              <a:t>R</a:t>
            </a:r>
            <a:r>
              <a:rPr lang="en-US" dirty="0" smtClean="0"/>
              <a:t>egions where </a:t>
            </a:r>
            <a:r>
              <a:rPr lang="en-US" u="sng" dirty="0" smtClean="0"/>
              <a:t>evaporation</a:t>
            </a:r>
            <a:r>
              <a:rPr lang="en-US" dirty="0" smtClean="0"/>
              <a:t> is highest</a:t>
            </a:r>
          </a:p>
          <a:p>
            <a:pPr lvl="1"/>
            <a:r>
              <a:rPr lang="en-US" dirty="0"/>
              <a:t>I</a:t>
            </a:r>
            <a:r>
              <a:rPr lang="en-US" dirty="0" smtClean="0"/>
              <a:t>n large bodies of water where there is no </a:t>
            </a:r>
            <a:r>
              <a:rPr lang="en-US" u="sng" dirty="0" smtClean="0"/>
              <a:t>outlet</a:t>
            </a:r>
            <a:r>
              <a:rPr lang="en-US" dirty="0" smtClean="0"/>
              <a:t> into the ocean.</a:t>
            </a:r>
          </a:p>
          <a:p>
            <a:pPr lvl="1"/>
            <a:r>
              <a:rPr lang="en-US" dirty="0" smtClean="0"/>
              <a:t>The </a:t>
            </a:r>
            <a:r>
              <a:rPr lang="en-US" u="sng" dirty="0" smtClean="0"/>
              <a:t>Red Sea </a:t>
            </a:r>
            <a:r>
              <a:rPr lang="en-US" dirty="0" smtClean="0"/>
              <a:t>and </a:t>
            </a:r>
            <a:r>
              <a:rPr lang="en-US" u="sng" dirty="0" smtClean="0"/>
              <a:t>Persian Gulf </a:t>
            </a:r>
            <a:r>
              <a:rPr lang="en-US" dirty="0"/>
              <a:t> </a:t>
            </a:r>
            <a:r>
              <a:rPr lang="en-US" dirty="0" smtClean="0"/>
              <a:t>contain the saltiest ocean water due to very high evaporation and little fresh water inflow.</a:t>
            </a:r>
            <a:endParaRPr lang="en-US" dirty="0"/>
          </a:p>
        </p:txBody>
      </p:sp>
    </p:spTree>
    <p:extLst>
      <p:ext uri="{BB962C8B-B14F-4D97-AF65-F5344CB8AC3E}">
        <p14:creationId xmlns:p14="http://schemas.microsoft.com/office/powerpoint/2010/main" val="306278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Temperature and Salinity</a:t>
            </a:r>
            <a:endParaRPr lang="en-US" b="1" dirty="0"/>
          </a:p>
        </p:txBody>
      </p:sp>
      <p:sp>
        <p:nvSpPr>
          <p:cNvPr id="3" name="Content Placeholder 2"/>
          <p:cNvSpPr>
            <a:spLocks noGrp="1"/>
          </p:cNvSpPr>
          <p:nvPr>
            <p:ph idx="1"/>
          </p:nvPr>
        </p:nvSpPr>
        <p:spPr/>
        <p:txBody>
          <a:bodyPr>
            <a:normAutofit/>
          </a:bodyPr>
          <a:lstStyle/>
          <a:p>
            <a:r>
              <a:rPr lang="en-US" dirty="0" smtClean="0"/>
              <a:t>As temperature </a:t>
            </a:r>
            <a:r>
              <a:rPr lang="en-US" u="sng" dirty="0" smtClean="0"/>
              <a:t>decreases</a:t>
            </a:r>
            <a:r>
              <a:rPr lang="en-US" dirty="0" smtClean="0"/>
              <a:t> to 40</a:t>
            </a:r>
            <a:r>
              <a:rPr lang="en-US" baseline="30000" dirty="0" smtClean="0"/>
              <a:t>o</a:t>
            </a:r>
            <a:r>
              <a:rPr lang="en-US" dirty="0" smtClean="0"/>
              <a:t>F (4</a:t>
            </a:r>
            <a:r>
              <a:rPr lang="en-US" baseline="30000" dirty="0" smtClean="0"/>
              <a:t>o</a:t>
            </a:r>
            <a:r>
              <a:rPr lang="en-US" dirty="0" smtClean="0"/>
              <a:t>C) the molecules slow, water contracts and the density </a:t>
            </a:r>
            <a:r>
              <a:rPr lang="en-US" u="sng" dirty="0" smtClean="0"/>
              <a:t>increases </a:t>
            </a:r>
          </a:p>
          <a:p>
            <a:r>
              <a:rPr lang="en-US" dirty="0" smtClean="0"/>
              <a:t>Below 40</a:t>
            </a:r>
            <a:r>
              <a:rPr lang="en-US" baseline="30000" dirty="0" smtClean="0"/>
              <a:t>o</a:t>
            </a:r>
            <a:r>
              <a:rPr lang="en-US" dirty="0" smtClean="0"/>
              <a:t>F the molecules begin to bond to each other and as they do, the water begins to expand again, </a:t>
            </a:r>
            <a:r>
              <a:rPr lang="en-US" u="sng" dirty="0" smtClean="0"/>
              <a:t>decreasing</a:t>
            </a:r>
            <a:r>
              <a:rPr lang="en-US" dirty="0" smtClean="0"/>
              <a:t> the density</a:t>
            </a:r>
          </a:p>
        </p:txBody>
      </p:sp>
    </p:spTree>
    <p:extLst>
      <p:ext uri="{BB962C8B-B14F-4D97-AF65-F5344CB8AC3E}">
        <p14:creationId xmlns:p14="http://schemas.microsoft.com/office/powerpoint/2010/main" val="989296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Temperature and Salinity</a:t>
            </a:r>
            <a:endParaRPr lang="en-US" b="1" dirty="0"/>
          </a:p>
        </p:txBody>
      </p:sp>
      <p:sp>
        <p:nvSpPr>
          <p:cNvPr id="3" name="Content Placeholder 2"/>
          <p:cNvSpPr>
            <a:spLocks noGrp="1"/>
          </p:cNvSpPr>
          <p:nvPr>
            <p:ph idx="1"/>
          </p:nvPr>
        </p:nvSpPr>
        <p:spPr/>
        <p:txBody>
          <a:bodyPr/>
          <a:lstStyle/>
          <a:p>
            <a:r>
              <a:rPr lang="en-US" dirty="0" smtClean="0"/>
              <a:t>At 32</a:t>
            </a:r>
            <a:r>
              <a:rPr lang="en-US" baseline="30000" dirty="0" smtClean="0"/>
              <a:t>o</a:t>
            </a:r>
            <a:r>
              <a:rPr lang="en-US" dirty="0" smtClean="0"/>
              <a:t>F (0</a:t>
            </a:r>
            <a:r>
              <a:rPr lang="en-US" baseline="30000" dirty="0" smtClean="0"/>
              <a:t>o</a:t>
            </a:r>
            <a:r>
              <a:rPr lang="en-US" dirty="0" smtClean="0"/>
              <a:t>C) all molecules are locked into a </a:t>
            </a:r>
            <a:r>
              <a:rPr lang="en-US" u="sng" dirty="0" smtClean="0"/>
              <a:t>crystalline</a:t>
            </a:r>
            <a:r>
              <a:rPr lang="en-US" dirty="0" smtClean="0"/>
              <a:t> structure with a resulting</a:t>
            </a:r>
            <a:r>
              <a:rPr lang="en-US" u="sng" dirty="0" smtClean="0"/>
              <a:t> 9% </a:t>
            </a:r>
            <a:r>
              <a:rPr lang="en-US" dirty="0" smtClean="0"/>
              <a:t>expansion in size</a:t>
            </a:r>
          </a:p>
          <a:p>
            <a:pPr lvl="1"/>
            <a:r>
              <a:rPr lang="en-US" dirty="0" smtClean="0"/>
              <a:t>This expansion, and corresponding </a:t>
            </a:r>
            <a:r>
              <a:rPr lang="en-US" u="sng" dirty="0" smtClean="0"/>
              <a:t>decrease</a:t>
            </a:r>
            <a:r>
              <a:rPr lang="en-US" dirty="0" smtClean="0"/>
              <a:t> in density, is the reason ice </a:t>
            </a:r>
            <a:r>
              <a:rPr lang="en-US" u="sng" dirty="0" smtClean="0"/>
              <a:t>floats</a:t>
            </a:r>
            <a:r>
              <a:rPr lang="en-US" dirty="0" smtClean="0"/>
              <a:t>.</a:t>
            </a:r>
            <a:endParaRPr lang="en-US" dirty="0"/>
          </a:p>
        </p:txBody>
      </p:sp>
      <p:pic>
        <p:nvPicPr>
          <p:cNvPr id="4" name="Picture 3"/>
          <p:cNvPicPr>
            <a:picLocks noChangeAspect="1"/>
          </p:cNvPicPr>
          <p:nvPr/>
        </p:nvPicPr>
        <p:blipFill>
          <a:blip r:embed="rId2"/>
          <a:stretch>
            <a:fillRect/>
          </a:stretch>
        </p:blipFill>
        <p:spPr>
          <a:xfrm>
            <a:off x="2681288" y="4584700"/>
            <a:ext cx="3568700" cy="2273300"/>
          </a:xfrm>
          <a:prstGeom prst="rect">
            <a:avLst/>
          </a:prstGeom>
        </p:spPr>
      </p:pic>
    </p:spTree>
    <p:extLst>
      <p:ext uri="{BB962C8B-B14F-4D97-AF65-F5344CB8AC3E}">
        <p14:creationId xmlns:p14="http://schemas.microsoft.com/office/powerpoint/2010/main" val="123279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TotalTime>
  <Words>498</Words>
  <Application>Microsoft Macintosh PowerPoint</Application>
  <PresentationFormat>On-screen Show (4:3)</PresentationFormat>
  <Paragraphs>52</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Ocean Salinity</vt:lpstr>
      <vt:lpstr>What are the most common elements in sea water?</vt:lpstr>
      <vt:lpstr>Areas of High and Low Salinity</vt:lpstr>
      <vt:lpstr>Salinity Near the Equator</vt:lpstr>
      <vt:lpstr>Salinity Near the Poles</vt:lpstr>
      <vt:lpstr>Salinity Near the Poles</vt:lpstr>
      <vt:lpstr>The Saltiest Locations</vt:lpstr>
      <vt:lpstr>Temperature and Salinity</vt:lpstr>
      <vt:lpstr>Temperature and Salinity</vt:lpstr>
      <vt:lpstr>Temperature and Salinity</vt:lpstr>
      <vt:lpstr>Temperature, Salinity, and Density</vt:lpstr>
      <vt:lpstr>Average Salinity</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Salinity</dc:title>
  <dc:creator>Jennifer Howell</dc:creator>
  <cp:lastModifiedBy>Howell, Jennifer</cp:lastModifiedBy>
  <cp:revision>12</cp:revision>
  <cp:lastPrinted>2016-01-18T16:10:35Z</cp:lastPrinted>
  <dcterms:created xsi:type="dcterms:W3CDTF">2016-01-14T02:04:53Z</dcterms:created>
  <dcterms:modified xsi:type="dcterms:W3CDTF">2016-12-31T20:15:12Z</dcterms:modified>
</cp:coreProperties>
</file>