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3"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e Sea Breeze" id="{389A7E00-702B-3C46-B07B-B09571F14DD8}">
          <p14:sldIdLst>
            <p14:sldId id="263"/>
            <p14:sldId id="264"/>
            <p14:sldId id="265"/>
            <p14:sldId id="266"/>
            <p14:sldId id="267"/>
            <p14:sldId id="268"/>
            <p14:sldId id="269"/>
          </p14:sldIdLst>
        </p14:section>
        <p14:section name="Marine Layer" id="{1BC428F7-992B-1348-A83D-B0C408271F0E}">
          <p14:sldIdLst>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63"/>
    <p:restoredTop sz="94709"/>
  </p:normalViewPr>
  <p:slideViewPr>
    <p:cSldViewPr snapToGrid="0" snapToObjects="1">
      <p:cViewPr varScale="1">
        <p:scale>
          <a:sx n="63" d="100"/>
          <a:sy n="63" d="100"/>
        </p:scale>
        <p:origin x="200"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CB5EE-D097-784C-8812-AFA912C3FAF7}" type="datetimeFigureOut">
              <a:rPr lang="en-US" smtClean="0"/>
              <a:t>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BD9CE-4D3B-7848-97D9-494B566A90E9}" type="slidenum">
              <a:rPr lang="en-US" smtClean="0"/>
              <a:t>‹#›</a:t>
            </a:fld>
            <a:endParaRPr lang="en-US"/>
          </a:p>
        </p:txBody>
      </p:sp>
    </p:spTree>
    <p:extLst>
      <p:ext uri="{BB962C8B-B14F-4D97-AF65-F5344CB8AC3E}">
        <p14:creationId xmlns:p14="http://schemas.microsoft.com/office/powerpoint/2010/main" val="26225694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mn-lt"/>
                <a:ea typeface="+mn-ea"/>
                <a:cs typeface="+mn-cs"/>
              </a:rPr>
              <a:t>In clear, tropical water light can reach a depth of 500-650 feet (150-200 meters) meaning that it takes a great amount of heat to raise the temperature through such a large volume of water.</a:t>
            </a:r>
          </a:p>
          <a:p>
            <a:pPr marL="171450" indent="-171450">
              <a:buFont typeface="Arial"/>
              <a:buChar char="•"/>
            </a:pPr>
            <a:r>
              <a:rPr lang="en-US" sz="1200" kern="1200" dirty="0" smtClean="0">
                <a:solidFill>
                  <a:schemeClr val="tx1"/>
                </a:solidFill>
                <a:latin typeface="+mn-lt"/>
                <a:ea typeface="+mn-ea"/>
                <a:cs typeface="+mn-cs"/>
              </a:rPr>
              <a:t>In contrast to the ocean the sun's rays do not to penetrate deep into the earth but are confined to the top few inches of soil. Consequently, temperature fluctuations between daytime and nighttime are much greater over land than over water. For coastal areas, this difference of heating can have a large impact on the weather by the formation of the sea and land breezes.</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1</a:t>
            </a:fld>
            <a:endParaRPr lang="en-US"/>
          </a:p>
        </p:txBody>
      </p:sp>
    </p:spTree>
    <p:extLst>
      <p:ext uri="{BB962C8B-B14F-4D97-AF65-F5344CB8AC3E}">
        <p14:creationId xmlns:p14="http://schemas.microsoft.com/office/powerpoint/2010/main" val="260354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Sun Warms ground and ocean at the</a:t>
            </a:r>
            <a:r>
              <a:rPr lang="en-US" baseline="0" dirty="0" smtClean="0"/>
              <a:t> same rate. Ground’s heat remains confined to the top few inches of soil and radiates back into the atmosphere warming the air.  As the air warms, its density decreases creating a weak low pressure area called a “thermal low”</a:t>
            </a:r>
          </a:p>
          <a:p>
            <a:pPr marL="228600" indent="-228600">
              <a:buAutoNum type="arabicPeriod"/>
            </a:pPr>
            <a:r>
              <a:rPr lang="en-US" baseline="0" dirty="0" smtClean="0"/>
              <a:t>The cooler, more dense air from the adjacent water, being pulled down by gravity, begins to spread inland.</a:t>
            </a:r>
          </a:p>
          <a:p>
            <a:pPr marL="228600" indent="-228600">
              <a:buAutoNum type="arabicPeriod"/>
            </a:pPr>
            <a:r>
              <a:rPr lang="en-US" baseline="0" dirty="0" smtClean="0"/>
              <a:t>Inland push of air from the ocean undercuts the less dense air over land forcing it to rise.  A sharp boundary (called a sea breeze front) develops due to the large difference between the air temperature over land and over water.  This acts in the same manner as the cold front we typically experience.</a:t>
            </a:r>
          </a:p>
          <a:p>
            <a:pPr marL="228600" indent="-228600">
              <a:buAutoNum type="arabicPeriod"/>
            </a:pPr>
            <a:r>
              <a:rPr lang="en-US" baseline="0" dirty="0" smtClean="0"/>
              <a:t>Over land, air forced up by the sea breeze front will begin to cool (cooling means the density increases again forming a small area of high pressure). Occurs from 3,000 to 5,000 feet in elevation.</a:t>
            </a:r>
          </a:p>
          <a:p>
            <a:pPr marL="228600" indent="-228600">
              <a:buAutoNum type="arabicPeriod"/>
            </a:pPr>
            <a:r>
              <a:rPr lang="en-US" baseline="0" dirty="0" smtClean="0"/>
              <a:t>At this level the air pressure and density, being greater than the same elevation over the water, causes air to flow back over water.</a:t>
            </a:r>
          </a:p>
          <a:p>
            <a:pPr marL="228600" indent="-228600">
              <a:buAutoNum type="arabicPeriod"/>
            </a:pPr>
            <a:r>
              <a:rPr lang="en-US" baseline="0" dirty="0" smtClean="0"/>
              <a:t>Air cools, increases in density and sinks toward the earth’s surface</a:t>
            </a:r>
          </a:p>
          <a:p>
            <a:pPr marL="228600" indent="-228600">
              <a:buAutoNum type="arabicPeriod"/>
            </a:pPr>
            <a:r>
              <a:rPr lang="en-US" baseline="0" dirty="0" smtClean="0"/>
              <a:t>Enhances high pressure near the ocean’s surface.</a:t>
            </a:r>
          </a:p>
          <a:p>
            <a:pPr marL="228600" indent="-228600">
              <a:buAutoNum type="arabicPeriod"/>
            </a:pPr>
            <a:r>
              <a:rPr lang="en-US" baseline="0" dirty="0" smtClean="0"/>
              <a:t>Process repeats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3</a:t>
            </a:fld>
            <a:endParaRPr lang="en-US"/>
          </a:p>
        </p:txBody>
      </p:sp>
    </p:spTree>
    <p:extLst>
      <p:ext uri="{BB962C8B-B14F-4D97-AF65-F5344CB8AC3E}">
        <p14:creationId xmlns:p14="http://schemas.microsoft.com/office/powerpoint/2010/main" val="135257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Land</a:t>
            </a:r>
            <a:r>
              <a:rPr lang="en-US" baseline="0" dirty="0" smtClean="0"/>
              <a:t> temperature falls below ocean temperature resulting in increase in air’s density.  Gravity’s pulls dense air offshore.</a:t>
            </a:r>
          </a:p>
          <a:p>
            <a:pPr marL="228600" indent="-228600">
              <a:buAutoNum type="arabicPeriod"/>
            </a:pPr>
            <a:r>
              <a:rPr lang="en-US" baseline="0" dirty="0" smtClean="0"/>
              <a:t>More dense air undercuts the lighter, warmer air over water.</a:t>
            </a:r>
          </a:p>
          <a:p>
            <a:pPr marL="228600" indent="-228600">
              <a:buAutoNum type="arabicPeriod"/>
            </a:pPr>
            <a:r>
              <a:rPr lang="en-US" baseline="0" dirty="0" smtClean="0"/>
              <a:t>Forces air up into the atmosphere</a:t>
            </a:r>
          </a:p>
          <a:p>
            <a:pPr marL="228600" indent="-228600">
              <a:buAutoNum type="arabicPeriod"/>
            </a:pPr>
            <a:r>
              <a:rPr lang="en-US" baseline="0" dirty="0" smtClean="0"/>
              <a:t>Raising air from a weak low pressure area.</a:t>
            </a:r>
          </a:p>
          <a:p>
            <a:pPr marL="228600" indent="-228600">
              <a:buAutoNum type="arabicPeriod"/>
            </a:pPr>
            <a:r>
              <a:rPr lang="en-US" baseline="0" dirty="0" smtClean="0"/>
              <a:t>Rising air accumulates aloft forming an area of higher pressure</a:t>
            </a:r>
          </a:p>
          <a:p>
            <a:pPr marL="228600" indent="-228600">
              <a:buAutoNum type="arabicPeriod"/>
            </a:pPr>
            <a:r>
              <a:rPr lang="en-US" baseline="0" dirty="0" smtClean="0"/>
              <a:t>Air flows back toward land from high pressure to low pressure</a:t>
            </a:r>
          </a:p>
          <a:p>
            <a:pPr marL="228600" indent="-228600">
              <a:buAutoNum type="arabicPeriod"/>
            </a:pPr>
            <a:r>
              <a:rPr lang="en-US" baseline="0" dirty="0" smtClean="0"/>
              <a:t>Air cools, increases in density, then sinks causing an increase in density and high pressure.</a:t>
            </a:r>
          </a:p>
        </p:txBody>
      </p:sp>
      <p:sp>
        <p:nvSpPr>
          <p:cNvPr id="4" name="Slide Number Placeholder 3"/>
          <p:cNvSpPr>
            <a:spLocks noGrp="1"/>
          </p:cNvSpPr>
          <p:nvPr>
            <p:ph type="sldNum" sz="quarter" idx="10"/>
          </p:nvPr>
        </p:nvSpPr>
        <p:spPr/>
        <p:txBody>
          <a:bodyPr/>
          <a:lstStyle/>
          <a:p>
            <a:fld id="{CBFBD9CE-4D3B-7848-97D9-494B566A90E9}" type="slidenum">
              <a:rPr lang="en-US" smtClean="0"/>
              <a:t>5</a:t>
            </a:fld>
            <a:endParaRPr lang="en-US"/>
          </a:p>
        </p:txBody>
      </p:sp>
    </p:spTree>
    <p:extLst>
      <p:ext uri="{BB962C8B-B14F-4D97-AF65-F5344CB8AC3E}">
        <p14:creationId xmlns:p14="http://schemas.microsoft.com/office/powerpoint/2010/main" val="1313804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mn-lt"/>
                <a:ea typeface="+mn-ea"/>
                <a:cs typeface="+mn-cs"/>
              </a:rPr>
              <a:t>The reason is the water along the west coast of the United States comes from the Gulf of Alaska and is much cooler than at the same latitude along the east coast where the Gulf Stream brings tropical water north. The surface temperature of the water off the California coast can be as much as 30°F (17°C) or more lower than at the same latitude on the east coast. The colder water means the air in contact with the water is colder and therefore is more dense.</a:t>
            </a:r>
          </a:p>
          <a:p>
            <a:pPr marL="171450" indent="-171450">
              <a:buFont typeface="Arial"/>
              <a:buChar char="•"/>
            </a:pPr>
            <a:r>
              <a:rPr lang="en-US" sz="1200" kern="1200" dirty="0" smtClean="0">
                <a:solidFill>
                  <a:schemeClr val="tx1"/>
                </a:solidFill>
                <a:latin typeface="+mn-lt"/>
                <a:ea typeface="+mn-ea"/>
                <a:cs typeface="+mn-cs"/>
              </a:rPr>
              <a:t>When the air well above the water is warmer than the water, as it is normally for all seasons except winter but most common in late spring/early summer, a temperature inversion develops, where instead of the air </a:t>
            </a:r>
            <a:r>
              <a:rPr lang="en-US" sz="1200" i="1" kern="1200" dirty="0" smtClean="0">
                <a:solidFill>
                  <a:schemeClr val="tx1"/>
                </a:solidFill>
                <a:latin typeface="+mn-lt"/>
                <a:ea typeface="+mn-ea"/>
                <a:cs typeface="+mn-cs"/>
              </a:rPr>
              <a:t>cooling</a:t>
            </a:r>
            <a:r>
              <a:rPr lang="en-US" sz="1200" i="0" kern="1200" dirty="0" smtClean="0">
                <a:solidFill>
                  <a:schemeClr val="tx1"/>
                </a:solidFill>
                <a:latin typeface="+mn-lt"/>
                <a:ea typeface="+mn-ea"/>
                <a:cs typeface="+mn-cs"/>
              </a:rPr>
              <a:t> with increasing elevation the air actually </a:t>
            </a:r>
            <a:r>
              <a:rPr lang="en-US" sz="1200" i="1" kern="1200" dirty="0" smtClean="0">
                <a:solidFill>
                  <a:schemeClr val="tx1"/>
                </a:solidFill>
                <a:latin typeface="+mn-lt"/>
                <a:ea typeface="+mn-ea"/>
                <a:cs typeface="+mn-cs"/>
              </a:rPr>
              <a:t>increases</a:t>
            </a:r>
            <a:r>
              <a:rPr lang="en-US" sz="1200" i="0" kern="1200" dirty="0" smtClean="0">
                <a:solidFill>
                  <a:schemeClr val="tx1"/>
                </a:solidFill>
                <a:latin typeface="+mn-lt"/>
                <a:ea typeface="+mn-ea"/>
                <a:cs typeface="+mn-cs"/>
              </a:rPr>
              <a:t> in temperature with height. The cooler air below the inversion is called the marine layer and is cooled to the point at which clouds form. Because of its persistence in early Summer, the people in Southern California it is often refer to it as the "May Gray" or "June Gloom".</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8</a:t>
            </a:fld>
            <a:endParaRPr lang="en-US"/>
          </a:p>
        </p:txBody>
      </p:sp>
    </p:spTree>
    <p:extLst>
      <p:ext uri="{BB962C8B-B14F-4D97-AF65-F5344CB8AC3E}">
        <p14:creationId xmlns:p14="http://schemas.microsoft.com/office/powerpoint/2010/main" val="410304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Clouds</a:t>
            </a:r>
            <a:r>
              <a:rPr lang="en-US" baseline="0" dirty="0" smtClean="0"/>
              <a:t> are located near the top of the marine layer</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10</a:t>
            </a:fld>
            <a:endParaRPr lang="en-US"/>
          </a:p>
        </p:txBody>
      </p:sp>
    </p:spTree>
    <p:extLst>
      <p:ext uri="{BB962C8B-B14F-4D97-AF65-F5344CB8AC3E}">
        <p14:creationId xmlns:p14="http://schemas.microsoft.com/office/powerpoint/2010/main" val="383470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07051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96835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89450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41970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82158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14037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9BBE6B-9213-0343-9E22-11F045329AD4}" type="datetimeFigureOut">
              <a:rPr lang="en-US" smtClean="0"/>
              <a:t>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9594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9BBE6B-9213-0343-9E22-11F045329AD4}" type="datetimeFigureOut">
              <a:rPr lang="en-US" smtClean="0"/>
              <a:t>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70351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BBE6B-9213-0343-9E22-11F045329AD4}" type="datetimeFigureOut">
              <a:rPr lang="en-US" smtClean="0"/>
              <a:t>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70522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08253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7847093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BBE6B-9213-0343-9E22-11F045329AD4}" type="datetimeFigureOut">
              <a:rPr lang="en-US" smtClean="0"/>
              <a:t>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F4F01-D32E-B54D-986D-6A32E94B67AB}" type="slidenum">
              <a:rPr lang="en-US" smtClean="0"/>
              <a:t>‹#›</a:t>
            </a:fld>
            <a:endParaRPr lang="en-US"/>
          </a:p>
        </p:txBody>
      </p:sp>
    </p:spTree>
    <p:extLst>
      <p:ext uri="{BB962C8B-B14F-4D97-AF65-F5344CB8AC3E}">
        <p14:creationId xmlns:p14="http://schemas.microsoft.com/office/powerpoint/2010/main" val="1216183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smtClean="0"/>
              <a:t>The ability for the ocean to absorb and store energy from the sun is due to</a:t>
            </a:r>
            <a:r>
              <a:rPr lang="is-IS" b="1" dirty="0" smtClean="0"/>
              <a:t>…</a:t>
            </a:r>
            <a:endParaRPr lang="en-US" b="1" dirty="0"/>
          </a:p>
        </p:txBody>
      </p:sp>
      <p:sp>
        <p:nvSpPr>
          <p:cNvPr id="3" name="Content Placeholder 2"/>
          <p:cNvSpPr>
            <a:spLocks noGrp="1"/>
          </p:cNvSpPr>
          <p:nvPr>
            <p:ph sz="half" idx="1"/>
          </p:nvPr>
        </p:nvSpPr>
        <p:spPr/>
        <p:txBody>
          <a:bodyPr/>
          <a:lstStyle/>
          <a:p>
            <a:r>
              <a:rPr lang="en-US" dirty="0" smtClean="0"/>
              <a:t>The transparency of the water that allows the sun’s ray to penetrate deep into the ocean.</a:t>
            </a:r>
            <a:endParaRPr lang="en-US" dirty="0"/>
          </a:p>
        </p:txBody>
      </p:sp>
      <p:sp>
        <p:nvSpPr>
          <p:cNvPr id="4" name="Content Placeholder 3"/>
          <p:cNvSpPr>
            <a:spLocks noGrp="1"/>
          </p:cNvSpPr>
          <p:nvPr>
            <p:ph sz="half" idx="2"/>
          </p:nvPr>
        </p:nvSpPr>
        <p:spPr/>
        <p:txBody>
          <a:bodyPr/>
          <a:lstStyle/>
          <a:p>
            <a:r>
              <a:rPr lang="en-US" dirty="0" smtClean="0"/>
              <a:t>Constant turbulence from wind and weather mixes the water, distributing surface </a:t>
            </a:r>
            <a:r>
              <a:rPr lang="en-US" dirty="0" smtClean="0"/>
              <a:t>heating </a:t>
            </a:r>
            <a:r>
              <a:rPr lang="en-US" dirty="0" smtClean="0"/>
              <a:t>throughout </a:t>
            </a:r>
            <a:endParaRPr lang="en-US" dirty="0"/>
          </a:p>
        </p:txBody>
      </p:sp>
    </p:spTree>
    <p:extLst>
      <p:ext uri="{BB962C8B-B14F-4D97-AF65-F5344CB8AC3E}">
        <p14:creationId xmlns:p14="http://schemas.microsoft.com/office/powerpoint/2010/main" val="2994352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As high pressure decreases in strength</a:t>
            </a:r>
            <a:endParaRPr lang="en-US" b="1" dirty="0"/>
          </a:p>
        </p:txBody>
      </p:sp>
      <p:sp>
        <p:nvSpPr>
          <p:cNvPr id="3" name="Content Placeholder 2"/>
          <p:cNvSpPr>
            <a:spLocks noGrp="1"/>
          </p:cNvSpPr>
          <p:nvPr>
            <p:ph idx="1"/>
          </p:nvPr>
        </p:nvSpPr>
        <p:spPr>
          <a:xfrm>
            <a:off x="457200" y="1417638"/>
            <a:ext cx="8229600" cy="4525963"/>
          </a:xfrm>
        </p:spPr>
        <p:txBody>
          <a:bodyPr/>
          <a:lstStyle/>
          <a:p>
            <a:r>
              <a:rPr lang="en-US" dirty="0" smtClean="0"/>
              <a:t>Downward force decreases allowing marine layer to penetrate farther inland</a:t>
            </a:r>
          </a:p>
          <a:p>
            <a:r>
              <a:rPr lang="en-US" dirty="0" smtClean="0"/>
              <a:t>Flog lifts at the beach to a lower cloud deck</a:t>
            </a:r>
          </a:p>
          <a:p>
            <a:r>
              <a:rPr lang="en-US" dirty="0" smtClean="0"/>
              <a:t>Further inland, fog is located at the leading edge of the inland push of the cooler air.</a:t>
            </a:r>
          </a:p>
        </p:txBody>
      </p:sp>
      <p:pic>
        <p:nvPicPr>
          <p:cNvPr id="4" name="Picture 3"/>
          <p:cNvPicPr>
            <a:picLocks noChangeAspect="1"/>
          </p:cNvPicPr>
          <p:nvPr/>
        </p:nvPicPr>
        <p:blipFill>
          <a:blip r:embed="rId3"/>
          <a:stretch>
            <a:fillRect/>
          </a:stretch>
        </p:blipFill>
        <p:spPr>
          <a:xfrm>
            <a:off x="1591808" y="4182376"/>
            <a:ext cx="5964409" cy="2675623"/>
          </a:xfrm>
          <a:prstGeom prst="rect">
            <a:avLst/>
          </a:prstGeom>
        </p:spPr>
      </p:pic>
    </p:spTree>
    <p:extLst>
      <p:ext uri="{BB962C8B-B14F-4D97-AF65-F5344CB8AC3E}">
        <p14:creationId xmlns:p14="http://schemas.microsoft.com/office/powerpoint/2010/main" val="370337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6"/>
            <a:ext cx="9144000" cy="1143000"/>
          </a:xfrm>
        </p:spPr>
        <p:txBody>
          <a:bodyPr>
            <a:normAutofit fontScale="90000"/>
          </a:bodyPr>
          <a:lstStyle/>
          <a:p>
            <a:r>
              <a:rPr lang="en-US" b="1" dirty="0" smtClean="0"/>
              <a:t>Marine Layer and Low Pressure System</a:t>
            </a:r>
            <a:endParaRPr lang="en-US" b="1" dirty="0"/>
          </a:p>
        </p:txBody>
      </p:sp>
      <p:sp>
        <p:nvSpPr>
          <p:cNvPr id="3" name="Content Placeholder 2"/>
          <p:cNvSpPr>
            <a:spLocks noGrp="1"/>
          </p:cNvSpPr>
          <p:nvPr>
            <p:ph idx="1"/>
          </p:nvPr>
        </p:nvSpPr>
        <p:spPr>
          <a:xfrm>
            <a:off x="0" y="1083983"/>
            <a:ext cx="9144000" cy="4525963"/>
          </a:xfrm>
        </p:spPr>
        <p:txBody>
          <a:bodyPr>
            <a:normAutofit/>
          </a:bodyPr>
          <a:lstStyle/>
          <a:p>
            <a:r>
              <a:rPr lang="en-US" sz="2800" dirty="0" smtClean="0"/>
              <a:t>Marine layer is allowed to deepen as much as 6,000 feet</a:t>
            </a:r>
          </a:p>
          <a:p>
            <a:r>
              <a:rPr lang="en-US" sz="2800" dirty="0" smtClean="0"/>
              <a:t>Fog is confined to mountain tops and passes</a:t>
            </a:r>
          </a:p>
          <a:p>
            <a:r>
              <a:rPr lang="en-US" sz="2800" dirty="0"/>
              <a:t>A</a:t>
            </a:r>
            <a:r>
              <a:rPr lang="en-US" sz="2800" dirty="0" smtClean="0"/>
              <a:t>ir begins to warm at lower elevations as it is modified by the heat rising from the ground.</a:t>
            </a:r>
          </a:p>
          <a:p>
            <a:r>
              <a:rPr lang="en-US" sz="2800" dirty="0" smtClean="0"/>
              <a:t>Cooler air moves over coastal mountains and through the passes into the interior valleys.</a:t>
            </a:r>
            <a:endParaRPr lang="en-US" sz="2800" dirty="0"/>
          </a:p>
        </p:txBody>
      </p:sp>
      <p:pic>
        <p:nvPicPr>
          <p:cNvPr id="4" name="Picture 3"/>
          <p:cNvPicPr>
            <a:picLocks noChangeAspect="1"/>
          </p:cNvPicPr>
          <p:nvPr/>
        </p:nvPicPr>
        <p:blipFill>
          <a:blip r:embed="rId2"/>
          <a:stretch>
            <a:fillRect/>
          </a:stretch>
        </p:blipFill>
        <p:spPr>
          <a:xfrm>
            <a:off x="1168400" y="3963216"/>
            <a:ext cx="6452957" cy="2894784"/>
          </a:xfrm>
          <a:prstGeom prst="rect">
            <a:avLst/>
          </a:prstGeom>
        </p:spPr>
      </p:pic>
    </p:spTree>
    <p:extLst>
      <p:ext uri="{BB962C8B-B14F-4D97-AF65-F5344CB8AC3E}">
        <p14:creationId xmlns:p14="http://schemas.microsoft.com/office/powerpoint/2010/main" val="3492488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Sea Breeze Circulation</a:t>
            </a:r>
            <a:endParaRPr lang="en-US" b="1" dirty="0"/>
          </a:p>
        </p:txBody>
      </p:sp>
      <p:sp>
        <p:nvSpPr>
          <p:cNvPr id="6" name="Content Placeholder 5"/>
          <p:cNvSpPr>
            <a:spLocks noGrp="1"/>
          </p:cNvSpPr>
          <p:nvPr>
            <p:ph idx="1"/>
          </p:nvPr>
        </p:nvSpPr>
        <p:spPr/>
        <p:txBody>
          <a:bodyPr/>
          <a:lstStyle/>
          <a:p>
            <a:r>
              <a:rPr lang="en-US" dirty="0" smtClean="0"/>
              <a:t>Composed of two opposing flows</a:t>
            </a:r>
          </a:p>
          <a:p>
            <a:pPr lvl="1"/>
            <a:r>
              <a:rPr lang="en-US" dirty="0" smtClean="0"/>
              <a:t>One at the surface (called sea breeze)</a:t>
            </a:r>
          </a:p>
          <a:p>
            <a:pPr lvl="1"/>
            <a:r>
              <a:rPr lang="en-US" dirty="0" smtClean="0"/>
              <a:t>One aloft (a return flow)</a:t>
            </a:r>
          </a:p>
          <a:p>
            <a:pPr lvl="1"/>
            <a:endParaRPr lang="en-US" dirty="0"/>
          </a:p>
          <a:p>
            <a:r>
              <a:rPr lang="en-US" dirty="0" smtClean="0"/>
              <a:t>Two flows are a result of the difference in air density between the land and sea caused by the sun’s heating.</a:t>
            </a:r>
            <a:endParaRPr lang="en-US" dirty="0"/>
          </a:p>
        </p:txBody>
      </p:sp>
    </p:spTree>
    <p:extLst>
      <p:ext uri="{BB962C8B-B14F-4D97-AF65-F5344CB8AC3E}">
        <p14:creationId xmlns:p14="http://schemas.microsoft.com/office/powerpoint/2010/main" val="239128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6355" r="-6355"/>
          <a:stretch>
            <a:fillRect/>
          </a:stretch>
        </p:blipFill>
        <p:spPr>
          <a:xfrm>
            <a:off x="-846578" y="404120"/>
            <a:ext cx="10789347" cy="5933725"/>
          </a:xfrm>
        </p:spPr>
      </p:pic>
      <p:sp>
        <p:nvSpPr>
          <p:cNvPr id="5" name="TextBox 4"/>
          <p:cNvSpPr txBox="1"/>
          <p:nvPr/>
        </p:nvSpPr>
        <p:spPr>
          <a:xfrm>
            <a:off x="0" y="5518960"/>
            <a:ext cx="2181698" cy="369332"/>
          </a:xfrm>
          <a:prstGeom prst="rect">
            <a:avLst/>
          </a:prstGeom>
          <a:noFill/>
        </p:spPr>
        <p:txBody>
          <a:bodyPr wrap="square" rtlCol="0">
            <a:spAutoFit/>
          </a:bodyPr>
          <a:lstStyle/>
          <a:p>
            <a:pPr algn="ctr"/>
            <a:r>
              <a:rPr lang="en-US" dirty="0" smtClean="0"/>
              <a:t>Thermal Low</a:t>
            </a:r>
            <a:endParaRPr lang="en-US" dirty="0"/>
          </a:p>
        </p:txBody>
      </p:sp>
      <p:sp>
        <p:nvSpPr>
          <p:cNvPr id="6" name="TextBox 5"/>
          <p:cNvSpPr txBox="1"/>
          <p:nvPr/>
        </p:nvSpPr>
        <p:spPr>
          <a:xfrm>
            <a:off x="2855932" y="5518960"/>
            <a:ext cx="3793549" cy="369332"/>
          </a:xfrm>
          <a:prstGeom prst="rect">
            <a:avLst/>
          </a:prstGeom>
          <a:noFill/>
        </p:spPr>
        <p:txBody>
          <a:bodyPr wrap="square" rtlCol="0">
            <a:spAutoFit/>
          </a:bodyPr>
          <a:lstStyle/>
          <a:p>
            <a:r>
              <a:rPr lang="en-US" dirty="0" smtClean="0"/>
              <a:t>Cooler, more dense air spreads inland</a:t>
            </a:r>
            <a:endParaRPr lang="en-US" dirty="0"/>
          </a:p>
        </p:txBody>
      </p:sp>
      <p:sp>
        <p:nvSpPr>
          <p:cNvPr id="7" name="TextBox 6"/>
          <p:cNvSpPr txBox="1"/>
          <p:nvPr/>
        </p:nvSpPr>
        <p:spPr>
          <a:xfrm>
            <a:off x="1332244" y="2754747"/>
            <a:ext cx="1698908" cy="646331"/>
          </a:xfrm>
          <a:prstGeom prst="rect">
            <a:avLst/>
          </a:prstGeom>
          <a:noFill/>
        </p:spPr>
        <p:txBody>
          <a:bodyPr wrap="square" rtlCol="0">
            <a:spAutoFit/>
          </a:bodyPr>
          <a:lstStyle/>
          <a:p>
            <a:r>
              <a:rPr lang="en-US" dirty="0" smtClean="0"/>
              <a:t>Less dense air rises.</a:t>
            </a:r>
            <a:endParaRPr lang="en-US" dirty="0"/>
          </a:p>
        </p:txBody>
      </p:sp>
      <p:sp>
        <p:nvSpPr>
          <p:cNvPr id="8" name="TextBox 7"/>
          <p:cNvSpPr txBox="1"/>
          <p:nvPr/>
        </p:nvSpPr>
        <p:spPr>
          <a:xfrm>
            <a:off x="1929827" y="577342"/>
            <a:ext cx="1830862" cy="369332"/>
          </a:xfrm>
          <a:prstGeom prst="rect">
            <a:avLst/>
          </a:prstGeom>
          <a:noFill/>
        </p:spPr>
        <p:txBody>
          <a:bodyPr wrap="square" rtlCol="0">
            <a:spAutoFit/>
          </a:bodyPr>
          <a:lstStyle/>
          <a:p>
            <a:r>
              <a:rPr lang="en-US" dirty="0" smtClean="0"/>
              <a:t>Air begins to cool</a:t>
            </a:r>
            <a:endParaRPr lang="en-US" dirty="0"/>
          </a:p>
        </p:txBody>
      </p:sp>
      <p:sp>
        <p:nvSpPr>
          <p:cNvPr id="9" name="TextBox 8"/>
          <p:cNvSpPr txBox="1"/>
          <p:nvPr/>
        </p:nvSpPr>
        <p:spPr>
          <a:xfrm>
            <a:off x="3991609" y="1781513"/>
            <a:ext cx="2078275" cy="923330"/>
          </a:xfrm>
          <a:prstGeom prst="rect">
            <a:avLst/>
          </a:prstGeom>
          <a:noFill/>
        </p:spPr>
        <p:txBody>
          <a:bodyPr wrap="square" rtlCol="0">
            <a:spAutoFit/>
          </a:bodyPr>
          <a:lstStyle/>
          <a:p>
            <a:r>
              <a:rPr lang="en-US" dirty="0" smtClean="0"/>
              <a:t>Density differences causes air to flow back over water</a:t>
            </a:r>
            <a:endParaRPr lang="en-US" dirty="0"/>
          </a:p>
        </p:txBody>
      </p:sp>
      <p:sp>
        <p:nvSpPr>
          <p:cNvPr id="10" name="TextBox 9"/>
          <p:cNvSpPr txBox="1"/>
          <p:nvPr/>
        </p:nvSpPr>
        <p:spPr>
          <a:xfrm>
            <a:off x="7940779" y="577342"/>
            <a:ext cx="1378472" cy="1477328"/>
          </a:xfrm>
          <a:prstGeom prst="rect">
            <a:avLst/>
          </a:prstGeom>
          <a:noFill/>
        </p:spPr>
        <p:txBody>
          <a:bodyPr wrap="square" rtlCol="0">
            <a:spAutoFit/>
          </a:bodyPr>
          <a:lstStyle/>
          <a:p>
            <a:r>
              <a:rPr lang="en-US" dirty="0" smtClean="0"/>
              <a:t>Air cools, density increases, sinks toward Earth.</a:t>
            </a:r>
            <a:endParaRPr lang="en-US" dirty="0"/>
          </a:p>
        </p:txBody>
      </p:sp>
      <p:sp>
        <p:nvSpPr>
          <p:cNvPr id="11" name="TextBox 10"/>
          <p:cNvSpPr txBox="1"/>
          <p:nvPr/>
        </p:nvSpPr>
        <p:spPr>
          <a:xfrm>
            <a:off x="6871057" y="4057159"/>
            <a:ext cx="2448194" cy="646331"/>
          </a:xfrm>
          <a:prstGeom prst="rect">
            <a:avLst/>
          </a:prstGeom>
          <a:noFill/>
        </p:spPr>
        <p:txBody>
          <a:bodyPr wrap="square" rtlCol="0">
            <a:spAutoFit/>
          </a:bodyPr>
          <a:lstStyle/>
          <a:p>
            <a:r>
              <a:rPr lang="en-US" dirty="0" smtClean="0"/>
              <a:t>Enhanced high pressure near ocean’s surface.</a:t>
            </a:r>
          </a:p>
        </p:txBody>
      </p:sp>
    </p:spTree>
    <p:extLst>
      <p:ext uri="{BB962C8B-B14F-4D97-AF65-F5344CB8AC3E}">
        <p14:creationId xmlns:p14="http://schemas.microsoft.com/office/powerpoint/2010/main" val="4227453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Sea Breeze</a:t>
            </a:r>
            <a:endParaRPr lang="en-US" b="1" dirty="0"/>
          </a:p>
        </p:txBody>
      </p:sp>
      <p:sp>
        <p:nvSpPr>
          <p:cNvPr id="3" name="Content Placeholder 2"/>
          <p:cNvSpPr>
            <a:spLocks noGrp="1"/>
          </p:cNvSpPr>
          <p:nvPr>
            <p:ph idx="1"/>
          </p:nvPr>
        </p:nvSpPr>
        <p:spPr>
          <a:xfrm>
            <a:off x="457200" y="1600200"/>
            <a:ext cx="8229600" cy="5090929"/>
          </a:xfrm>
        </p:spPr>
        <p:txBody>
          <a:bodyPr>
            <a:noAutofit/>
          </a:bodyPr>
          <a:lstStyle/>
          <a:p>
            <a:pPr marL="228600" indent="-228600">
              <a:buAutoNum type="arabicPeriod"/>
            </a:pPr>
            <a:r>
              <a:rPr lang="en-US" sz="2200" dirty="0" smtClean="0"/>
              <a:t>Sun warms ground and ocean, ground’s heat radiates into atmosphere, warming air. As </a:t>
            </a:r>
            <a:r>
              <a:rPr lang="en-US" sz="2200" dirty="0"/>
              <a:t>air warms, </a:t>
            </a:r>
            <a:r>
              <a:rPr lang="en-US" sz="2200" dirty="0" smtClean="0"/>
              <a:t>density </a:t>
            </a:r>
            <a:r>
              <a:rPr lang="en-US" sz="2200" dirty="0"/>
              <a:t>decreases creating a weak low pressure area called a “thermal low</a:t>
            </a:r>
            <a:r>
              <a:rPr lang="en-US" sz="2200" dirty="0" smtClean="0"/>
              <a:t>”</a:t>
            </a:r>
            <a:endParaRPr lang="en-US" sz="2200" dirty="0"/>
          </a:p>
          <a:p>
            <a:pPr marL="228600" indent="-228600">
              <a:buAutoNum type="arabicPeriod"/>
            </a:pPr>
            <a:r>
              <a:rPr lang="en-US" sz="2200" dirty="0"/>
              <a:t>The cooler, more dense air from </a:t>
            </a:r>
            <a:r>
              <a:rPr lang="en-US" sz="2200" dirty="0" smtClean="0"/>
              <a:t>water, spreads </a:t>
            </a:r>
            <a:r>
              <a:rPr lang="en-US" sz="2200" dirty="0"/>
              <a:t>inland.</a:t>
            </a:r>
          </a:p>
          <a:p>
            <a:pPr marL="228600" indent="-228600">
              <a:buAutoNum type="arabicPeriod"/>
            </a:pPr>
            <a:r>
              <a:rPr lang="en-US" sz="2200" dirty="0" smtClean="0"/>
              <a:t>Air from ocean undercuts less dense air over land forcing </a:t>
            </a:r>
            <a:r>
              <a:rPr lang="en-US" sz="2200" dirty="0"/>
              <a:t>it to rise.  </a:t>
            </a:r>
            <a:endParaRPr lang="en-US" sz="2200" dirty="0" smtClean="0"/>
          </a:p>
          <a:p>
            <a:pPr marL="400050" lvl="1" indent="0">
              <a:buNone/>
            </a:pPr>
            <a:r>
              <a:rPr lang="en-US" sz="2200" dirty="0" smtClean="0"/>
              <a:t>-Sea breeze front - </a:t>
            </a:r>
            <a:r>
              <a:rPr lang="en-US" sz="2200" dirty="0"/>
              <a:t>develops due to the large difference between the air temperature over land and over water</a:t>
            </a:r>
            <a:r>
              <a:rPr lang="en-US" sz="2200" dirty="0" smtClean="0"/>
              <a:t> </a:t>
            </a:r>
            <a:endParaRPr lang="en-US" sz="2200" dirty="0"/>
          </a:p>
          <a:p>
            <a:pPr marL="228600" indent="-228600">
              <a:buAutoNum type="arabicPeriod"/>
            </a:pPr>
            <a:r>
              <a:rPr lang="en-US" sz="2200" dirty="0" smtClean="0"/>
              <a:t>Air begins </a:t>
            </a:r>
            <a:r>
              <a:rPr lang="en-US" sz="2200" dirty="0"/>
              <a:t>to </a:t>
            </a:r>
            <a:r>
              <a:rPr lang="en-US" sz="2200" dirty="0" smtClean="0"/>
              <a:t>cool, density increases, forms small area of high pressure (Occurs </a:t>
            </a:r>
            <a:r>
              <a:rPr lang="en-US" sz="2200" dirty="0"/>
              <a:t>from 3,000 to 5,000 feet in elevation</a:t>
            </a:r>
            <a:r>
              <a:rPr lang="en-US" sz="2200" dirty="0" smtClean="0"/>
              <a:t>.)</a:t>
            </a:r>
            <a:endParaRPr lang="en-US" sz="2200" dirty="0"/>
          </a:p>
          <a:p>
            <a:pPr marL="228600" indent="-228600">
              <a:buAutoNum type="arabicPeriod"/>
            </a:pPr>
            <a:r>
              <a:rPr lang="en-US" sz="2200" dirty="0" smtClean="0"/>
              <a:t>High pressure/density air flows back over water (where there is low air pressure/density)</a:t>
            </a:r>
          </a:p>
          <a:p>
            <a:pPr marL="228600" indent="-228600">
              <a:buAutoNum type="arabicPeriod"/>
            </a:pPr>
            <a:r>
              <a:rPr lang="en-US" sz="2200" dirty="0" smtClean="0"/>
              <a:t> Air </a:t>
            </a:r>
            <a:r>
              <a:rPr lang="en-US" sz="2200" dirty="0"/>
              <a:t>cools, </a:t>
            </a:r>
            <a:r>
              <a:rPr lang="en-US" sz="2200" dirty="0" smtClean="0"/>
              <a:t>density increases, air sinks </a:t>
            </a:r>
            <a:r>
              <a:rPr lang="en-US" sz="2200" dirty="0"/>
              <a:t>toward the earth’s surface</a:t>
            </a:r>
          </a:p>
          <a:p>
            <a:pPr marL="228600" indent="-228600">
              <a:buAutoNum type="arabicPeriod"/>
            </a:pPr>
            <a:r>
              <a:rPr lang="en-US" sz="2200" dirty="0"/>
              <a:t>Enhances high pressure near the ocean’s surface</a:t>
            </a:r>
            <a:r>
              <a:rPr lang="en-US" sz="2200" dirty="0" smtClean="0"/>
              <a:t>.</a:t>
            </a:r>
            <a:endParaRPr lang="en-US" sz="2200" dirty="0"/>
          </a:p>
        </p:txBody>
      </p:sp>
    </p:spTree>
    <p:extLst>
      <p:ext uri="{BB962C8B-B14F-4D97-AF65-F5344CB8AC3E}">
        <p14:creationId xmlns:p14="http://schemas.microsoft.com/office/powerpoint/2010/main" val="2667686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6355" r="-6355"/>
          <a:stretch>
            <a:fillRect/>
          </a:stretch>
        </p:blipFill>
        <p:spPr>
          <a:xfrm>
            <a:off x="-1005591" y="315000"/>
            <a:ext cx="11064614" cy="6085111"/>
          </a:xfrm>
        </p:spPr>
      </p:pic>
    </p:spTree>
    <p:extLst>
      <p:ext uri="{BB962C8B-B14F-4D97-AF65-F5344CB8AC3E}">
        <p14:creationId xmlns:p14="http://schemas.microsoft.com/office/powerpoint/2010/main" val="1863066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Land Breeze</a:t>
            </a:r>
            <a:endParaRPr lang="en-US" b="1" dirty="0"/>
          </a:p>
        </p:txBody>
      </p:sp>
      <p:sp>
        <p:nvSpPr>
          <p:cNvPr id="3" name="Content Placeholder 2"/>
          <p:cNvSpPr>
            <a:spLocks noGrp="1"/>
          </p:cNvSpPr>
          <p:nvPr>
            <p:ph idx="1"/>
          </p:nvPr>
        </p:nvSpPr>
        <p:spPr>
          <a:xfrm>
            <a:off x="457200" y="1600200"/>
            <a:ext cx="8229600" cy="5049227"/>
          </a:xfrm>
        </p:spPr>
        <p:txBody>
          <a:bodyPr>
            <a:normAutofit fontScale="85000" lnSpcReduction="20000"/>
          </a:bodyPr>
          <a:lstStyle/>
          <a:p>
            <a:pPr marL="228600" indent="-228600">
              <a:buAutoNum type="arabicPeriod"/>
            </a:pPr>
            <a:r>
              <a:rPr lang="en-US" dirty="0"/>
              <a:t>Land temperature falls below ocean temperature resulting in increase in air’s density.  Gravity’s pulls dense air offshore.</a:t>
            </a:r>
          </a:p>
          <a:p>
            <a:pPr marL="228600" indent="-228600">
              <a:buAutoNum type="arabicPeriod"/>
            </a:pPr>
            <a:r>
              <a:rPr lang="en-US" dirty="0"/>
              <a:t>More dense air undercuts the lighter, warmer air over water.</a:t>
            </a:r>
          </a:p>
          <a:p>
            <a:pPr marL="228600" indent="-228600">
              <a:buAutoNum type="arabicPeriod"/>
            </a:pPr>
            <a:r>
              <a:rPr lang="en-US" dirty="0"/>
              <a:t>Forces air up into the atmosphere</a:t>
            </a:r>
          </a:p>
          <a:p>
            <a:pPr marL="228600" indent="-228600">
              <a:buAutoNum type="arabicPeriod"/>
            </a:pPr>
            <a:r>
              <a:rPr lang="en-US" dirty="0"/>
              <a:t>Raising air from a weak low pressure area.</a:t>
            </a:r>
          </a:p>
          <a:p>
            <a:pPr marL="228600" indent="-228600">
              <a:buAutoNum type="arabicPeriod"/>
            </a:pPr>
            <a:r>
              <a:rPr lang="en-US" dirty="0"/>
              <a:t>Rising air accumulates aloft forming an area of higher pressure</a:t>
            </a:r>
          </a:p>
          <a:p>
            <a:pPr marL="228600" indent="-228600">
              <a:buAutoNum type="arabicPeriod"/>
            </a:pPr>
            <a:r>
              <a:rPr lang="en-US" dirty="0"/>
              <a:t>Air flows back toward land from high pressure to low pressure</a:t>
            </a:r>
          </a:p>
          <a:p>
            <a:pPr marL="228600" indent="-228600">
              <a:buAutoNum type="arabicPeriod"/>
            </a:pPr>
            <a:r>
              <a:rPr lang="en-US" dirty="0"/>
              <a:t>Air cools, increases in density, then sinks causing an increase in density and high pressure.</a:t>
            </a:r>
          </a:p>
          <a:p>
            <a:pPr marL="514350" indent="-514350">
              <a:buFont typeface="+mj-lt"/>
              <a:buAutoNum type="arabicPeriod"/>
            </a:pPr>
            <a:endParaRPr lang="en-US" dirty="0"/>
          </a:p>
        </p:txBody>
      </p:sp>
    </p:spTree>
    <p:extLst>
      <p:ext uri="{BB962C8B-B14F-4D97-AF65-F5344CB8AC3E}">
        <p14:creationId xmlns:p14="http://schemas.microsoft.com/office/powerpoint/2010/main" val="3797892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Land Breezes Weaker than Sea Breeze</a:t>
            </a:r>
            <a:endParaRPr lang="en-US" b="1" dirty="0"/>
          </a:p>
        </p:txBody>
      </p:sp>
      <p:sp>
        <p:nvSpPr>
          <p:cNvPr id="3" name="Content Placeholder 2"/>
          <p:cNvSpPr>
            <a:spLocks noGrp="1"/>
          </p:cNvSpPr>
          <p:nvPr>
            <p:ph idx="1"/>
          </p:nvPr>
        </p:nvSpPr>
        <p:spPr/>
        <p:txBody>
          <a:bodyPr/>
          <a:lstStyle/>
          <a:p>
            <a:r>
              <a:rPr lang="en-US" dirty="0" smtClean="0"/>
              <a:t>At night:</a:t>
            </a:r>
          </a:p>
          <a:p>
            <a:pPr lvl="1"/>
            <a:r>
              <a:rPr lang="en-US" dirty="0" smtClean="0"/>
              <a:t>Cooling ground inhibits vertical motion which weakens the land breeze circulation</a:t>
            </a:r>
          </a:p>
          <a:p>
            <a:pPr lvl="1"/>
            <a:r>
              <a:rPr lang="en-US" dirty="0" smtClean="0"/>
              <a:t>Nighttime cooling produces a shallower change in temperature so land breeze circulation is shallower</a:t>
            </a:r>
          </a:p>
          <a:p>
            <a:pPr lvl="1"/>
            <a:r>
              <a:rPr lang="en-US" dirty="0" smtClean="0"/>
              <a:t>Terrain, vegetation, and buildings inhibit the flow of air from land to water.</a:t>
            </a:r>
          </a:p>
        </p:txBody>
      </p:sp>
    </p:spTree>
    <p:extLst>
      <p:ext uri="{BB962C8B-B14F-4D97-AF65-F5344CB8AC3E}">
        <p14:creationId xmlns:p14="http://schemas.microsoft.com/office/powerpoint/2010/main" val="3643485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Marine Layer</a:t>
            </a:r>
            <a:endParaRPr lang="en-US" b="1" dirty="0"/>
          </a:p>
        </p:txBody>
      </p:sp>
      <p:sp>
        <p:nvSpPr>
          <p:cNvPr id="3" name="Content Placeholder 2"/>
          <p:cNvSpPr>
            <a:spLocks noGrp="1"/>
          </p:cNvSpPr>
          <p:nvPr>
            <p:ph idx="1"/>
          </p:nvPr>
        </p:nvSpPr>
        <p:spPr/>
        <p:txBody>
          <a:bodyPr/>
          <a:lstStyle/>
          <a:p>
            <a:r>
              <a:rPr lang="en-US" dirty="0" smtClean="0"/>
              <a:t>Represents a </a:t>
            </a:r>
            <a:r>
              <a:rPr lang="en-US" dirty="0"/>
              <a:t>difference between a cool, moist </a:t>
            </a:r>
            <a:r>
              <a:rPr lang="en-US" dirty="0" err="1"/>
              <a:t>airmass</a:t>
            </a:r>
            <a:r>
              <a:rPr lang="en-US" dirty="0"/>
              <a:t> and a warmer </a:t>
            </a:r>
            <a:r>
              <a:rPr lang="en-US" dirty="0" err="1"/>
              <a:t>airmass</a:t>
            </a:r>
            <a:r>
              <a:rPr lang="en-US" dirty="0"/>
              <a:t>. </a:t>
            </a:r>
            <a:endParaRPr lang="en-US" dirty="0" smtClean="0"/>
          </a:p>
          <a:p>
            <a:r>
              <a:rPr lang="en-US" dirty="0" smtClean="0"/>
              <a:t>Can persists </a:t>
            </a:r>
            <a:r>
              <a:rPr lang="en-US" dirty="0"/>
              <a:t>for days and weeks along the west coast, particularly Southern California</a:t>
            </a:r>
            <a:r>
              <a:rPr lang="en-US" dirty="0" smtClean="0"/>
              <a:t>.</a:t>
            </a:r>
          </a:p>
          <a:p>
            <a:r>
              <a:rPr lang="en-US" dirty="0"/>
              <a:t>Depth depends on the large scale weather patterns that pass </a:t>
            </a:r>
            <a:r>
              <a:rPr lang="en-US" dirty="0" smtClean="0"/>
              <a:t>overhead</a:t>
            </a:r>
            <a:endParaRPr lang="en-US" dirty="0"/>
          </a:p>
        </p:txBody>
      </p:sp>
    </p:spTree>
    <p:extLst>
      <p:ext uri="{BB962C8B-B14F-4D97-AF65-F5344CB8AC3E}">
        <p14:creationId xmlns:p14="http://schemas.microsoft.com/office/powerpoint/2010/main" val="1032624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Marine Layer and High Pressure System</a:t>
            </a:r>
            <a:endParaRPr lang="en-US" b="1" dirty="0"/>
          </a:p>
        </p:txBody>
      </p:sp>
      <p:sp>
        <p:nvSpPr>
          <p:cNvPr id="3" name="Content Placeholder 2"/>
          <p:cNvSpPr>
            <a:spLocks noGrp="1"/>
          </p:cNvSpPr>
          <p:nvPr>
            <p:ph idx="1"/>
          </p:nvPr>
        </p:nvSpPr>
        <p:spPr>
          <a:xfrm>
            <a:off x="457200" y="1417638"/>
            <a:ext cx="8229600" cy="4525963"/>
          </a:xfrm>
        </p:spPr>
        <p:txBody>
          <a:bodyPr/>
          <a:lstStyle/>
          <a:p>
            <a:r>
              <a:rPr lang="en-US" dirty="0" smtClean="0"/>
              <a:t>High pressure systems tend to squish the marine layer down near the surface</a:t>
            </a:r>
          </a:p>
          <a:p>
            <a:r>
              <a:rPr lang="en-US" dirty="0" smtClean="0"/>
              <a:t>Coastal clouds and foggy weather is confined to beaches with warm, sunny conditions beginning a mile or so inland.</a:t>
            </a:r>
          </a:p>
          <a:p>
            <a:pPr lvl="1"/>
            <a:endParaRPr lang="en-US" dirty="0"/>
          </a:p>
        </p:txBody>
      </p:sp>
      <p:pic>
        <p:nvPicPr>
          <p:cNvPr id="4" name="Picture 3"/>
          <p:cNvPicPr>
            <a:picLocks noChangeAspect="1"/>
          </p:cNvPicPr>
          <p:nvPr/>
        </p:nvPicPr>
        <p:blipFill>
          <a:blip r:embed="rId2"/>
          <a:stretch>
            <a:fillRect/>
          </a:stretch>
        </p:blipFill>
        <p:spPr>
          <a:xfrm>
            <a:off x="1591808" y="4182377"/>
            <a:ext cx="5964409" cy="2675623"/>
          </a:xfrm>
          <a:prstGeom prst="rect">
            <a:avLst/>
          </a:prstGeom>
        </p:spPr>
      </p:pic>
    </p:spTree>
    <p:extLst>
      <p:ext uri="{BB962C8B-B14F-4D97-AF65-F5344CB8AC3E}">
        <p14:creationId xmlns:p14="http://schemas.microsoft.com/office/powerpoint/2010/main" val="3367781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3523</TotalTime>
  <Words>1229</Words>
  <Application>Microsoft Macintosh PowerPoint</Application>
  <PresentationFormat>On-screen Show (4:3)</PresentationFormat>
  <Paragraphs>79</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The ability for the ocean to absorb and store energy from the sun is due to…</vt:lpstr>
      <vt:lpstr>Sea Breeze Circulation</vt:lpstr>
      <vt:lpstr>PowerPoint Presentation</vt:lpstr>
      <vt:lpstr>Steps of Sea Breeze</vt:lpstr>
      <vt:lpstr>PowerPoint Presentation</vt:lpstr>
      <vt:lpstr>Land Breeze</vt:lpstr>
      <vt:lpstr>Land Breezes Weaker than Sea Breeze</vt:lpstr>
      <vt:lpstr>Marine Layer</vt:lpstr>
      <vt:lpstr>Marine Layer and High Pressure System</vt:lpstr>
      <vt:lpstr>As high pressure decreases in strength</vt:lpstr>
      <vt:lpstr>Marine Layer and Low Pressure System</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Tides/Sea Breese/Marine Layer</dc:title>
  <dc:creator>Jennifer Howell</dc:creator>
  <cp:lastModifiedBy>Howell, Jennifer</cp:lastModifiedBy>
  <cp:revision>24</cp:revision>
  <dcterms:created xsi:type="dcterms:W3CDTF">2016-02-03T02:09:51Z</dcterms:created>
  <dcterms:modified xsi:type="dcterms:W3CDTF">2017-01-02T20:20:43Z</dcterms:modified>
</cp:coreProperties>
</file>