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7" r:id="rId3"/>
    <p:sldId id="268" r:id="rId4"/>
    <p:sldId id="277" r:id="rId5"/>
    <p:sldId id="269" r:id="rId6"/>
    <p:sldId id="275" r:id="rId7"/>
    <p:sldId id="276" r:id="rId8"/>
    <p:sldId id="278" r:id="rId9"/>
    <p:sldId id="270" r:id="rId10"/>
    <p:sldId id="272" r:id="rId11"/>
    <p:sldId id="271" r:id="rId12"/>
    <p:sldId id="273" r:id="rId13"/>
    <p:sldId id="274" r:id="rId14"/>
    <p:sldId id="257" r:id="rId15"/>
    <p:sldId id="260" r:id="rId16"/>
    <p:sldId id="261" r:id="rId17"/>
    <p:sldId id="258" r:id="rId18"/>
    <p:sldId id="262" r:id="rId19"/>
    <p:sldId id="263" r:id="rId20"/>
    <p:sldId id="259" r:id="rId21"/>
    <p:sldId id="264" r:id="rId22"/>
    <p:sldId id="265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scaleToFitPaper="1" frameSlides="1"/>
  <p:clrMru>
    <a:srgbClr val="FFC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78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24EE6-73D0-0346-909C-7EA6AD96F334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043C1-E5B4-5149-B913-F70C82F50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29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286F3-619D-DC48-A6F7-9E9A85018552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E6C09-6F9B-C147-8685-E059A374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7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Transparency depends on</a:t>
            </a:r>
            <a:r>
              <a:rPr lang="en-US" baseline="0" dirty="0"/>
              <a:t> the degree of separation of the crystals.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E6C09-6F9B-C147-8685-E059A374DB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6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E6C09-6F9B-C147-8685-E059A374DB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6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</a:t>
            </a:r>
            <a:r>
              <a:rPr lang="en-US" baseline="0" dirty="0"/>
              <a:t> extensive form will nearly always ends by covering the whole sky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E6C09-6F9B-C147-8685-E059A374DB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6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</a:t>
            </a:r>
            <a:r>
              <a:rPr lang="en-US" baseline="0" dirty="0"/>
              <a:t> in front of the sun or moon a corona appears.  This colored ring has red on the outside and blue inside and occurs within a few degrees of the sun or moon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E6C09-6F9B-C147-8685-E059A374DB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2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9FEC-210E-1C43-8315-B386E4F3D372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B4A0-4B6D-4B4D-9A15-C91A6F220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9FEC-210E-1C43-8315-B386E4F3D372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B4A0-4B6D-4B4D-9A15-C91A6F220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0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9FEC-210E-1C43-8315-B386E4F3D372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B4A0-4B6D-4B4D-9A15-C91A6F220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9FEC-210E-1C43-8315-B386E4F3D372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B4A0-4B6D-4B4D-9A15-C91A6F220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0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9FEC-210E-1C43-8315-B386E4F3D372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B4A0-4B6D-4B4D-9A15-C91A6F220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2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9FEC-210E-1C43-8315-B386E4F3D372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B4A0-4B6D-4B4D-9A15-C91A6F220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7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9FEC-210E-1C43-8315-B386E4F3D372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B4A0-4B6D-4B4D-9A15-C91A6F220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7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9FEC-210E-1C43-8315-B386E4F3D372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B4A0-4B6D-4B4D-9A15-C91A6F220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6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9FEC-210E-1C43-8315-B386E4F3D372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B4A0-4B6D-4B4D-9A15-C91A6F220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0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9FEC-210E-1C43-8315-B386E4F3D372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B4A0-4B6D-4B4D-9A15-C91A6F220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5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9FEC-210E-1C43-8315-B386E4F3D372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B4A0-4B6D-4B4D-9A15-C91A6F220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7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39FEC-210E-1C43-8315-B386E4F3D372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5B4A0-4B6D-4B4D-9A15-C91A6F220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6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/imgres?imgurl=http://blog.micrometl.com/wp-content/uploads/2015/06/Half-Full-Glasses-For-Relative-Humidity-At-MicroMetl.jpg&amp;imgrefurl=http://blog.micrometl.com/tag/relative-humidity-defined/&amp;h=245&amp;w=275&amp;tbnid=_CwHOo8Uk7nmuM:&amp;docid=Qse6p7tUuor4vM&amp;ei=whXfVqG-AYnBmwGogqKIBg&amp;tbm=isch&amp;client=safari&amp;ved=0ahUKEwihp_-N2LHLAhWJ4CYKHSiBCGEQMwhvKDIwM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Weather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Atmosphere</a:t>
            </a:r>
          </a:p>
        </p:txBody>
      </p:sp>
    </p:spTree>
    <p:extLst>
      <p:ext uri="{BB962C8B-B14F-4D97-AF65-F5344CB8AC3E}">
        <p14:creationId xmlns:p14="http://schemas.microsoft.com/office/powerpoint/2010/main" val="4012077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Ayuthaya"/>
                <a:cs typeface="Ayuthaya"/>
              </a:rPr>
              <a:t>Clouds - Nimbus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Dark clouds associated with </a:t>
            </a:r>
            <a:r>
              <a:rPr lang="en-US" u="sng" dirty="0">
                <a:solidFill>
                  <a:srgbClr val="948A54"/>
                </a:solidFill>
              </a:rPr>
              <a:t>precipitation</a:t>
            </a:r>
          </a:p>
          <a:p>
            <a:pPr lvl="1"/>
            <a:r>
              <a:rPr lang="en-US" dirty="0"/>
              <a:t>Saturated with water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472" y="287338"/>
            <a:ext cx="1524000" cy="113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1524000" cy="1130300"/>
          </a:xfrm>
          <a:prstGeom prst="rect">
            <a:avLst/>
          </a:prstGeom>
        </p:spPr>
      </p:pic>
      <p:pic>
        <p:nvPicPr>
          <p:cNvPr id="9" name="Picture 7" descr="cumulonim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07621"/>
            <a:ext cx="5133839" cy="385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92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Ayuthaya"/>
                <a:cs typeface="Ayuthaya"/>
              </a:rPr>
              <a:t>Clouds – Cumulous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86886" cy="4525963"/>
          </a:xfrm>
        </p:spPr>
        <p:txBody>
          <a:bodyPr/>
          <a:lstStyle/>
          <a:p>
            <a:r>
              <a:rPr lang="en-US" dirty="0"/>
              <a:t>Puffy white clouds with flat bottoms</a:t>
            </a:r>
          </a:p>
          <a:p>
            <a:pPr lvl="1"/>
            <a:r>
              <a:rPr lang="en-US" dirty="0"/>
              <a:t>Formed when air currents </a:t>
            </a:r>
            <a:r>
              <a:rPr lang="en-US" u="sng" dirty="0">
                <a:solidFill>
                  <a:srgbClr val="948A54"/>
                </a:solidFill>
              </a:rPr>
              <a:t>rise</a:t>
            </a:r>
          </a:p>
          <a:p>
            <a:pPr lvl="1"/>
            <a:r>
              <a:rPr lang="en-US" dirty="0"/>
              <a:t>Large ones are major </a:t>
            </a:r>
            <a:r>
              <a:rPr lang="en-US" u="sng" dirty="0">
                <a:solidFill>
                  <a:srgbClr val="948A54"/>
                </a:solidFill>
              </a:rPr>
              <a:t>storm</a:t>
            </a:r>
            <a:r>
              <a:rPr lang="en-US" dirty="0"/>
              <a:t> clouds (</a:t>
            </a:r>
            <a:r>
              <a:rPr lang="en-US" b="1" dirty="0"/>
              <a:t>cumulonimbus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1524000" cy="1435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65100"/>
            <a:ext cx="1524000" cy="1435100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9190" b="-19190"/>
          <a:stretch>
            <a:fillRect/>
          </a:stretch>
        </p:blipFill>
        <p:spPr>
          <a:xfrm>
            <a:off x="4244086" y="1600200"/>
            <a:ext cx="489991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Ayuthaya"/>
                <a:cs typeface="Ayuthaya"/>
              </a:rPr>
              <a:t>Clouds – Cirrus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Thin, high, white and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wispy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/>
              <a:t>looking</a:t>
            </a:r>
          </a:p>
          <a:p>
            <a:pPr lvl="1"/>
            <a:r>
              <a:rPr lang="en-US" dirty="0"/>
              <a:t>Made of </a:t>
            </a:r>
            <a:r>
              <a:rPr lang="en-US" u="sng" dirty="0">
                <a:solidFill>
                  <a:srgbClr val="948A54"/>
                </a:solidFill>
              </a:rPr>
              <a:t>ice</a:t>
            </a:r>
            <a:r>
              <a:rPr lang="en-US" dirty="0"/>
              <a:t> crystals</a:t>
            </a:r>
          </a:p>
          <a:p>
            <a:pPr lvl="1"/>
            <a:r>
              <a:rPr lang="en-US" dirty="0"/>
              <a:t>Associated with </a:t>
            </a:r>
            <a:r>
              <a:rPr lang="en-US" u="sng" dirty="0">
                <a:solidFill>
                  <a:srgbClr val="948A54"/>
                </a:solidFill>
              </a:rPr>
              <a:t>fair</a:t>
            </a:r>
            <a:r>
              <a:rPr lang="en-US" dirty="0"/>
              <a:t> weather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5138"/>
            <a:ext cx="15240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65138"/>
            <a:ext cx="1524000" cy="952500"/>
          </a:xfrm>
          <a:prstGeom prst="rect">
            <a:avLst/>
          </a:prstGeom>
        </p:spPr>
      </p:pic>
      <p:pic>
        <p:nvPicPr>
          <p:cNvPr id="9" name="Picture 8" descr="cirru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99" y="3298041"/>
            <a:ext cx="4972050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5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loud_types_00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77" r="-19377"/>
          <a:stretch>
            <a:fillRect/>
          </a:stretch>
        </p:blipFill>
        <p:spPr bwMode="auto">
          <a:xfrm>
            <a:off x="-1794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06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3050"/>
            <a:ext cx="5641585" cy="617706"/>
          </a:xfrm>
        </p:spPr>
        <p:txBody>
          <a:bodyPr>
            <a:noAutofit/>
          </a:bodyPr>
          <a:lstStyle/>
          <a:p>
            <a:r>
              <a:rPr lang="en-US" sz="4000" dirty="0"/>
              <a:t>High Level -  Cirrus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20852" r="20852"/>
          <a:stretch>
            <a:fillRect/>
          </a:stretch>
        </p:blipFill>
        <p:spPr>
          <a:xfrm>
            <a:off x="3315343" y="890756"/>
            <a:ext cx="5608045" cy="5575476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187668"/>
            <a:ext cx="3008313" cy="54229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Detached clouds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White, delicate filaments, mostly white patches or narrow bands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Have fibrous (hair like) and/or silky sheen appearance.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Composed of ice crystals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Before sunrise and sunset, they will appear bright yellow or red</a:t>
            </a:r>
          </a:p>
        </p:txBody>
      </p:sp>
    </p:spTree>
    <p:extLst>
      <p:ext uri="{BB962C8B-B14F-4D97-AF65-F5344CB8AC3E}">
        <p14:creationId xmlns:p14="http://schemas.microsoft.com/office/powerpoint/2010/main" val="89767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809768" cy="691450"/>
          </a:xfrm>
        </p:spPr>
        <p:txBody>
          <a:bodyPr>
            <a:noAutofit/>
          </a:bodyPr>
          <a:lstStyle/>
          <a:p>
            <a:r>
              <a:rPr lang="en-US" sz="4000" dirty="0"/>
              <a:t>High Level -  Cirrocumulus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916796" y="955766"/>
            <a:ext cx="3008313" cy="54229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Thin, white patch, sheet, or layered of clouds without shading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Composed of very small elements in the form of more or less regularly arranged grains or ripples.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Appears about the size of the little finger at arm’s length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-27210" b="-27210"/>
          <a:stretch>
            <a:fillRect/>
          </a:stretch>
        </p:blipFill>
        <p:spPr>
          <a:xfrm>
            <a:off x="61337" y="734924"/>
            <a:ext cx="5678487" cy="5853113"/>
          </a:xfrm>
        </p:spPr>
      </p:pic>
    </p:spTree>
    <p:extLst>
      <p:ext uri="{BB962C8B-B14F-4D97-AF65-F5344CB8AC3E}">
        <p14:creationId xmlns:p14="http://schemas.microsoft.com/office/powerpoint/2010/main" val="3263821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018774" cy="643225"/>
          </a:xfrm>
        </p:spPr>
        <p:txBody>
          <a:bodyPr>
            <a:noAutofit/>
          </a:bodyPr>
          <a:lstStyle/>
          <a:p>
            <a:r>
              <a:rPr lang="en-US" sz="4000" dirty="0"/>
              <a:t>High Level -  Cirrostratus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520751"/>
            <a:ext cx="3575050" cy="531328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Transparent, whitish veil clouds with fibrous (hair-like) or smooth appearance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Never thick enough to prevent shadows of object on the ground.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Sun or moon always has a halo look to 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1970" b="-1970"/>
          <a:stretch>
            <a:fillRect/>
          </a:stretch>
        </p:blipFill>
        <p:spPr>
          <a:xfrm>
            <a:off x="4032250" y="1748514"/>
            <a:ext cx="5111750" cy="3546538"/>
          </a:xfrm>
        </p:spPr>
      </p:pic>
    </p:spTree>
    <p:extLst>
      <p:ext uri="{BB962C8B-B14F-4D97-AF65-F5344CB8AC3E}">
        <p14:creationId xmlns:p14="http://schemas.microsoft.com/office/powerpoint/2010/main" val="3285610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59" y="298603"/>
            <a:ext cx="4315308" cy="1246188"/>
          </a:xfrm>
        </p:spPr>
        <p:txBody>
          <a:bodyPr>
            <a:normAutofit fontScale="90000"/>
          </a:bodyPr>
          <a:lstStyle/>
          <a:p>
            <a:r>
              <a:rPr lang="en-US" dirty="0"/>
              <a:t>Mid Level - Altocumulus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77758" y="417789"/>
            <a:ext cx="4505513" cy="644021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White and/or gray patch, sheet or layered clouds</a:t>
            </a:r>
          </a:p>
          <a:p>
            <a:r>
              <a:rPr lang="en-US" dirty="0"/>
              <a:t>Composed of </a:t>
            </a:r>
            <a:r>
              <a:rPr lang="en-US" dirty="0" err="1"/>
              <a:t>laminae</a:t>
            </a:r>
            <a:r>
              <a:rPr lang="en-US" dirty="0"/>
              <a:t> (plates), rounded masses or rolls</a:t>
            </a:r>
          </a:p>
          <a:p>
            <a:r>
              <a:rPr lang="en-US" dirty="0"/>
              <a:t>Partly fibrous or diffused and may or may not be merged</a:t>
            </a:r>
          </a:p>
          <a:p>
            <a:r>
              <a:rPr lang="en-US" dirty="0"/>
              <a:t>Appear larger than the little finger and smaller than three fingers together at arms length</a:t>
            </a:r>
          </a:p>
          <a:p>
            <a:r>
              <a:rPr lang="en-US" dirty="0"/>
              <a:t>When in front of the sun or moon a corona appears</a:t>
            </a:r>
          </a:p>
          <a:p>
            <a:r>
              <a:rPr lang="en-US" dirty="0"/>
              <a:t>Most common mid cloud.</a:t>
            </a:r>
          </a:p>
          <a:p>
            <a:r>
              <a:rPr lang="en-US" dirty="0"/>
              <a:t>More than one layer can be seen at different levels at the same time.</a:t>
            </a:r>
          </a:p>
          <a:p>
            <a:r>
              <a:rPr lang="en-US" dirty="0"/>
              <a:t>Will appear with other cloud types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3946" b="-33946"/>
          <a:stretch>
            <a:fillRect/>
          </a:stretch>
        </p:blipFill>
        <p:spPr>
          <a:xfrm>
            <a:off x="0" y="1544791"/>
            <a:ext cx="4377758" cy="4906049"/>
          </a:xfrm>
        </p:spPr>
      </p:pic>
    </p:spTree>
    <p:extLst>
      <p:ext uri="{BB962C8B-B14F-4D97-AF65-F5344CB8AC3E}">
        <p14:creationId xmlns:p14="http://schemas.microsoft.com/office/powerpoint/2010/main" val="651495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 Level - Altostratus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0219" r="202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9085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 Level - Nimbostratus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0219" r="202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735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Ayuthaya"/>
                <a:cs typeface="Ayuthaya"/>
              </a:rPr>
              <a:t>What is weather?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947427" cy="4525963"/>
          </a:xfrm>
        </p:spPr>
        <p:txBody>
          <a:bodyPr/>
          <a:lstStyle/>
          <a:p>
            <a:r>
              <a:rPr lang="en-US" dirty="0"/>
              <a:t>Weather is the </a:t>
            </a:r>
            <a:r>
              <a:rPr lang="en-US" u="sng" dirty="0">
                <a:solidFill>
                  <a:srgbClr val="948A54"/>
                </a:solidFill>
              </a:rPr>
              <a:t>present</a:t>
            </a:r>
            <a:r>
              <a:rPr lang="en-US" dirty="0">
                <a:solidFill>
                  <a:srgbClr val="948A54"/>
                </a:solidFill>
              </a:rPr>
              <a:t> </a:t>
            </a:r>
            <a:r>
              <a:rPr lang="en-US" u="sng" dirty="0">
                <a:solidFill>
                  <a:srgbClr val="948A54"/>
                </a:solidFill>
              </a:rPr>
              <a:t>state</a:t>
            </a:r>
            <a:r>
              <a:rPr lang="en-US" u="sng" dirty="0"/>
              <a:t> </a:t>
            </a:r>
            <a:r>
              <a:rPr lang="en-US" dirty="0"/>
              <a:t>of the atmosphere</a:t>
            </a:r>
          </a:p>
          <a:p>
            <a:r>
              <a:rPr lang="en-US" dirty="0"/>
              <a:t>This includes:</a:t>
            </a:r>
          </a:p>
          <a:p>
            <a:pPr lvl="1"/>
            <a:r>
              <a:rPr lang="en-US" dirty="0"/>
              <a:t>Air pressure</a:t>
            </a:r>
          </a:p>
          <a:p>
            <a:pPr lvl="1"/>
            <a:r>
              <a:rPr lang="en-US" u="sng" dirty="0">
                <a:solidFill>
                  <a:srgbClr val="948A54"/>
                </a:solidFill>
              </a:rPr>
              <a:t>Wind</a:t>
            </a:r>
            <a:r>
              <a:rPr lang="en-US" dirty="0">
                <a:solidFill>
                  <a:srgbClr val="948A54"/>
                </a:solidFill>
              </a:rPr>
              <a:t> 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u="sng" dirty="0">
                <a:solidFill>
                  <a:srgbClr val="948A54"/>
                </a:solidFill>
              </a:rPr>
              <a:t>Humidity</a:t>
            </a:r>
          </a:p>
        </p:txBody>
      </p:sp>
      <p:pic>
        <p:nvPicPr>
          <p:cNvPr id="5" name="Content Placeholder 4" descr="Owings, MD Weather Forecast and Conditions - The Weather Channel | Weather.com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0" b="42699"/>
          <a:stretch/>
        </p:blipFill>
        <p:spPr>
          <a:xfrm>
            <a:off x="3034308" y="2172499"/>
            <a:ext cx="6504651" cy="3041502"/>
          </a:xfrm>
        </p:spPr>
      </p:pic>
    </p:spTree>
    <p:extLst>
      <p:ext uri="{BB962C8B-B14F-4D97-AF65-F5344CB8AC3E}">
        <p14:creationId xmlns:p14="http://schemas.microsoft.com/office/powerpoint/2010/main" val="403653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Level - Cumulus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3946" b="-339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1639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Lower Level - Cumulonimbus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3946" b="-339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7287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Lower Level - Stratocumulus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3946" b="-339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6015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Level - Stratus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3946" b="-339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081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189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Ayuthaya"/>
                <a:cs typeface="Ayuthaya"/>
              </a:rPr>
              <a:t>What is humidity?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751"/>
            <a:ext cx="8229600" cy="4058039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Humidity is the amount of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water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in the air</a:t>
            </a:r>
          </a:p>
          <a:p>
            <a:r>
              <a:rPr lang="en-US" u="sng" dirty="0">
                <a:solidFill>
                  <a:srgbClr val="948A54"/>
                </a:solidFill>
              </a:rPr>
              <a:t>Relative</a:t>
            </a:r>
            <a:r>
              <a:rPr lang="en-US" dirty="0">
                <a:solidFill>
                  <a:srgbClr val="948A54"/>
                </a:solidFill>
              </a:rPr>
              <a:t> </a:t>
            </a:r>
            <a:r>
              <a:rPr lang="en-US" u="sng" dirty="0">
                <a:solidFill>
                  <a:srgbClr val="948A54"/>
                </a:solidFill>
              </a:rPr>
              <a:t>Humidity</a:t>
            </a:r>
            <a:r>
              <a:rPr lang="en-US" dirty="0">
                <a:solidFill>
                  <a:srgbClr val="948A54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– the amount of water in the air compared to how much it could hold</a:t>
            </a:r>
          </a:p>
          <a:p>
            <a:pPr lvl="1"/>
            <a:r>
              <a:rPr lang="en-US" u="sng" dirty="0">
                <a:solidFill>
                  <a:srgbClr val="948A54"/>
                </a:solidFill>
              </a:rPr>
              <a:t>Warm</a:t>
            </a:r>
            <a:r>
              <a:rPr lang="en-US" dirty="0">
                <a:solidFill>
                  <a:srgbClr val="948A54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air can hold more water than </a:t>
            </a:r>
            <a:r>
              <a:rPr lang="en-US" u="sng" dirty="0">
                <a:solidFill>
                  <a:srgbClr val="948A54"/>
                </a:solidFill>
              </a:rPr>
              <a:t>cold</a:t>
            </a:r>
            <a:r>
              <a:rPr lang="en-US" dirty="0">
                <a:solidFill>
                  <a:srgbClr val="948A54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air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Saturated – 100% humidity</a:t>
            </a:r>
          </a:p>
          <a:p>
            <a:pPr marL="0" indent="0">
              <a:buNone/>
            </a:pPr>
            <a:endParaRPr lang="en-US" dirty="0">
              <a:solidFill>
                <a:srgbClr val="000090"/>
              </a:solidFill>
              <a:latin typeface="ArialMT"/>
            </a:endParaRPr>
          </a:p>
          <a:p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1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What is Humidity?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948A54"/>
                </a:solidFill>
              </a:rPr>
              <a:t>Dew point</a:t>
            </a:r>
            <a:r>
              <a:rPr lang="en-US" dirty="0">
                <a:solidFill>
                  <a:srgbClr val="000090"/>
                </a:solidFill>
              </a:rPr>
              <a:t> – temperature at which air is saturated and condensation occurs</a:t>
            </a:r>
            <a:endParaRPr lang="en-US" dirty="0">
              <a:solidFill>
                <a:srgbClr val="000090"/>
              </a:solidFill>
              <a:latin typeface="ArialMT"/>
              <a:hlinkClick r:id="rId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31" y="3058213"/>
            <a:ext cx="7363080" cy="306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0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Ayuthaya"/>
                <a:cs typeface="Ayuthaya"/>
              </a:rPr>
              <a:t>Clouds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Clouds are small drops of </a:t>
            </a:r>
            <a:r>
              <a:rPr lang="en-US" u="sng" dirty="0">
                <a:solidFill>
                  <a:srgbClr val="948A54"/>
                </a:solidFill>
              </a:rPr>
              <a:t>water</a:t>
            </a:r>
            <a:r>
              <a:rPr lang="en-US" dirty="0"/>
              <a:t> floating in air – formed as </a:t>
            </a:r>
            <a:r>
              <a:rPr lang="en-US" u="sng" dirty="0">
                <a:solidFill>
                  <a:srgbClr val="948A54"/>
                </a:solidFill>
              </a:rPr>
              <a:t>warm</a:t>
            </a:r>
            <a:r>
              <a:rPr lang="en-US" dirty="0"/>
              <a:t> air is forced up, and the water vapor cools</a:t>
            </a:r>
          </a:p>
          <a:p>
            <a:r>
              <a:rPr lang="en-US" u="sng" dirty="0">
                <a:solidFill>
                  <a:srgbClr val="948A54"/>
                </a:solidFill>
              </a:rPr>
              <a:t>Water</a:t>
            </a:r>
            <a:r>
              <a:rPr lang="en-US" dirty="0"/>
              <a:t> </a:t>
            </a:r>
            <a:r>
              <a:rPr lang="en-US" u="sng" dirty="0">
                <a:solidFill>
                  <a:srgbClr val="948A54"/>
                </a:solidFill>
              </a:rPr>
              <a:t>vapor</a:t>
            </a:r>
            <a:r>
              <a:rPr lang="en-US" dirty="0"/>
              <a:t> collects around small particles of dust, salt, and smoke (called a cloud nuclei)</a:t>
            </a:r>
          </a:p>
          <a:p>
            <a:r>
              <a:rPr lang="en-US" dirty="0"/>
              <a:t>Classified by </a:t>
            </a:r>
            <a:r>
              <a:rPr lang="en-US" u="sng" dirty="0">
                <a:solidFill>
                  <a:srgbClr val="948A54"/>
                </a:solidFill>
              </a:rPr>
              <a:t>shape</a:t>
            </a:r>
            <a:r>
              <a:rPr lang="en-US" dirty="0"/>
              <a:t> and </a:t>
            </a:r>
            <a:r>
              <a:rPr lang="en-US" u="sng" dirty="0">
                <a:solidFill>
                  <a:srgbClr val="948A54"/>
                </a:solidFill>
              </a:rPr>
              <a:t>height</a:t>
            </a:r>
          </a:p>
        </p:txBody>
      </p:sp>
    </p:spTree>
    <p:extLst>
      <p:ext uri="{BB962C8B-B14F-4D97-AF65-F5344CB8AC3E}">
        <p14:creationId xmlns:p14="http://schemas.microsoft.com/office/powerpoint/2010/main" val="410196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Precipitation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631128"/>
              </p:ext>
            </p:extLst>
          </p:nvPr>
        </p:nvGraphicFramePr>
        <p:xfrm>
          <a:off x="457200" y="1600200"/>
          <a:ext cx="8229600" cy="463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2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rgbClr val="948A54"/>
                          </a:solidFill>
                        </a:rPr>
                        <a:t>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Drops of water; fall when air is above freezing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rgbClr val="948A54"/>
                          </a:solidFill>
                        </a:rPr>
                        <a:t>Snow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Ice crystals form in clouds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rgbClr val="948A54"/>
                          </a:solidFill>
                        </a:rPr>
                        <a:t>Sleet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Snow passes through warm air, melts, then refreezes near the ground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rgbClr val="948A54"/>
                          </a:solidFill>
                        </a:rPr>
                        <a:t>Hail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Recycled sleet gathering additional layers of 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53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Precipitation</a:t>
            </a:r>
          </a:p>
        </p:txBody>
      </p:sp>
      <p:pic>
        <p:nvPicPr>
          <p:cNvPr id="5" name="Content Placeholder 4" descr="http://addins.kttc.com/blogs/weather/wp-content/uploads/2011/01/Types-of-Winter-Precip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" b="76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53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-d-641b8a58054743b93fbd37ec3739f5452fb73bcafb0b62d25aa6f318+IMAGE_TINY+IMAGE_TINY.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63"/>
          <a:stretch/>
        </p:blipFill>
        <p:spPr>
          <a:xfrm>
            <a:off x="678838" y="133692"/>
            <a:ext cx="8009843" cy="6577376"/>
          </a:xfrm>
        </p:spPr>
      </p:pic>
    </p:spTree>
    <p:extLst>
      <p:ext uri="{BB962C8B-B14F-4D97-AF65-F5344CB8AC3E}">
        <p14:creationId xmlns:p14="http://schemas.microsoft.com/office/powerpoint/2010/main" val="273524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Ayuthaya"/>
                <a:cs typeface="Ayuthaya"/>
              </a:rPr>
              <a:t>Clouds – Stratus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</a:t>
            </a:r>
            <a:r>
              <a:rPr lang="en-US" u="sng" dirty="0">
                <a:solidFill>
                  <a:srgbClr val="948A54"/>
                </a:solidFill>
              </a:rPr>
              <a:t>smooth</a:t>
            </a:r>
            <a:r>
              <a:rPr lang="en-US" dirty="0"/>
              <a:t>, </a:t>
            </a:r>
            <a:r>
              <a:rPr lang="en-US" u="sng" dirty="0">
                <a:solidFill>
                  <a:srgbClr val="948A54"/>
                </a:solidFill>
              </a:rPr>
              <a:t>grayish</a:t>
            </a:r>
            <a:r>
              <a:rPr lang="en-US" dirty="0"/>
              <a:t> layers; made when air cools below dew point</a:t>
            </a:r>
          </a:p>
          <a:p>
            <a:pPr lvl="1"/>
            <a:r>
              <a:rPr lang="en-US" dirty="0"/>
              <a:t>Form at </a:t>
            </a:r>
            <a:r>
              <a:rPr lang="en-US" u="sng" dirty="0">
                <a:solidFill>
                  <a:srgbClr val="948A54"/>
                </a:solidFill>
              </a:rPr>
              <a:t>low</a:t>
            </a:r>
            <a:r>
              <a:rPr lang="en-US" dirty="0"/>
              <a:t> altitudes</a:t>
            </a:r>
          </a:p>
          <a:p>
            <a:pPr lvl="1"/>
            <a:r>
              <a:rPr lang="en-US" dirty="0"/>
              <a:t>Bring light drizzle</a:t>
            </a:r>
          </a:p>
          <a:p>
            <a:pPr lvl="1"/>
            <a:r>
              <a:rPr lang="en-US" dirty="0"/>
              <a:t>When air is cooled and condenses near ground – called </a:t>
            </a:r>
            <a:r>
              <a:rPr lang="en-US" u="sng" dirty="0">
                <a:solidFill>
                  <a:srgbClr val="948A54"/>
                </a:solidFill>
              </a:rPr>
              <a:t>fog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56" y="427038"/>
            <a:ext cx="1524000" cy="29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745" y="427038"/>
            <a:ext cx="15240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558</Words>
  <Application>Microsoft Office PowerPoint</Application>
  <PresentationFormat>On-screen Show (4:3)</PresentationFormat>
  <Paragraphs>82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ArialMT</vt:lpstr>
      <vt:lpstr>Ayuthaya</vt:lpstr>
      <vt:lpstr>Calibri</vt:lpstr>
      <vt:lpstr>Rockwell</vt:lpstr>
      <vt:lpstr>Office Theme</vt:lpstr>
      <vt:lpstr>Weather</vt:lpstr>
      <vt:lpstr>What is weather?</vt:lpstr>
      <vt:lpstr>What is humidity?</vt:lpstr>
      <vt:lpstr>What is Humidity?</vt:lpstr>
      <vt:lpstr>Clouds</vt:lpstr>
      <vt:lpstr>Precipitation</vt:lpstr>
      <vt:lpstr>Precipitation</vt:lpstr>
      <vt:lpstr>PowerPoint Presentation</vt:lpstr>
      <vt:lpstr>Clouds – Stratus </vt:lpstr>
      <vt:lpstr>Clouds - Nimbus</vt:lpstr>
      <vt:lpstr>Clouds – Cumulous</vt:lpstr>
      <vt:lpstr>Clouds – Cirrus</vt:lpstr>
      <vt:lpstr>PowerPoint Presentation</vt:lpstr>
      <vt:lpstr>High Level -  Cirrus</vt:lpstr>
      <vt:lpstr>High Level -  Cirrocumulus</vt:lpstr>
      <vt:lpstr>High Level -  Cirrostratus</vt:lpstr>
      <vt:lpstr>Mid Level - Altocumulus</vt:lpstr>
      <vt:lpstr>Mid Level - Altostratus</vt:lpstr>
      <vt:lpstr>Mid Level - Nimbostratus</vt:lpstr>
      <vt:lpstr>Lower Level - Cumulus</vt:lpstr>
      <vt:lpstr>Lower Level - Cumulonimbus </vt:lpstr>
      <vt:lpstr>Lower Level - Stratocumulus </vt:lpstr>
      <vt:lpstr>Lower Level - Stratus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</dc:title>
  <dc:creator>Jennifer Howell</dc:creator>
  <cp:lastModifiedBy>Howell, Jennifer</cp:lastModifiedBy>
  <cp:revision>23</cp:revision>
  <cp:lastPrinted>2016-03-09T04:33:26Z</cp:lastPrinted>
  <dcterms:created xsi:type="dcterms:W3CDTF">2016-03-08T02:28:57Z</dcterms:created>
  <dcterms:modified xsi:type="dcterms:W3CDTF">2017-02-13T20:12:45Z</dcterms:modified>
</cp:coreProperties>
</file>